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33"/>
  </p:notesMasterIdLst>
  <p:sldIdLst>
    <p:sldId id="285" r:id="rId2"/>
    <p:sldId id="256" r:id="rId3"/>
    <p:sldId id="324" r:id="rId4"/>
    <p:sldId id="315" r:id="rId5"/>
    <p:sldId id="320" r:id="rId6"/>
    <p:sldId id="321" r:id="rId7"/>
    <p:sldId id="311" r:id="rId8"/>
    <p:sldId id="322" r:id="rId9"/>
    <p:sldId id="306" r:id="rId10"/>
    <p:sldId id="309" r:id="rId11"/>
    <p:sldId id="313" r:id="rId12"/>
    <p:sldId id="312" r:id="rId13"/>
    <p:sldId id="314" r:id="rId14"/>
    <p:sldId id="310" r:id="rId15"/>
    <p:sldId id="318" r:id="rId16"/>
    <p:sldId id="299" r:id="rId17"/>
    <p:sldId id="302" r:id="rId18"/>
    <p:sldId id="300" r:id="rId19"/>
    <p:sldId id="301" r:id="rId20"/>
    <p:sldId id="303" r:id="rId21"/>
    <p:sldId id="304" r:id="rId22"/>
    <p:sldId id="326" r:id="rId23"/>
    <p:sldId id="325" r:id="rId24"/>
    <p:sldId id="316" r:id="rId25"/>
    <p:sldId id="317" r:id="rId26"/>
    <p:sldId id="319" r:id="rId27"/>
    <p:sldId id="305" r:id="rId28"/>
    <p:sldId id="298" r:id="rId29"/>
    <p:sldId id="307" r:id="rId30"/>
    <p:sldId id="297" r:id="rId31"/>
    <p:sldId id="29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59" autoAdjust="0"/>
  </p:normalViewPr>
  <p:slideViewPr>
    <p:cSldViewPr snapToGrid="0">
      <p:cViewPr varScale="1">
        <p:scale>
          <a:sx n="94" d="100"/>
          <a:sy n="94" d="100"/>
        </p:scale>
        <p:origin x="119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FD66A-4AB7-4559-A195-63CF1B2E0FF3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CFF6D-784B-4B97-8403-47D935B62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8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AAVSO TGR – </a:t>
            </a:r>
            <a:r>
              <a:rPr lang="en-CA" dirty="0" err="1"/>
              <a:t>rawr</a:t>
            </a:r>
            <a:r>
              <a:rPr lang="en-CA" dirty="0"/>
              <a:t>. That will be the only cat reference in this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92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89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67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 always thought a </a:t>
            </a:r>
            <a:r>
              <a:rPr lang="en-CA" dirty="0" err="1"/>
              <a:t>geodescic</a:t>
            </a:r>
            <a:r>
              <a:rPr lang="en-CA" dirty="0"/>
              <a:t> dome would be a better idea for a dob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70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33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80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60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37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60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3292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003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1292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3703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0704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6152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3764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6490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179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4298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5866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1700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5811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899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417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6782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899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5F975-07D9-4523-84A2-5FF2EC204D16}" type="datetimeFigureOut">
              <a:rPr lang="en-CA" smtClean="0"/>
              <a:t>2019-09-13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54314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">
            <a:extLst>
              <a:ext uri="{FF2B5EF4-FFF2-40B4-BE49-F238E27FC236}">
                <a16:creationId xmlns:a16="http://schemas.microsoft.com/office/drawing/2014/main" id="{BEA9BF6B-6863-486D-BC3B-2C281D39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0477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6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2EAC3-C507-4E94-B6DA-7CC57A2D5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en-CA" dirty="0"/>
              <a:t>FOLDING ROOF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4CF80-E491-479D-AC06-523183C51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4035490" cy="4024125"/>
          </a:xfrm>
        </p:spPr>
        <p:txBody>
          <a:bodyPr/>
          <a:lstStyle/>
          <a:p>
            <a:r>
              <a:rPr lang="en-CA" dirty="0"/>
              <a:t>Similar to ROR but roof doesn’t slide off but opens</a:t>
            </a:r>
          </a:p>
          <a:p>
            <a:r>
              <a:rPr lang="en-CA" dirty="0"/>
              <a:t>Lots of possible variations</a:t>
            </a:r>
          </a:p>
          <a:p>
            <a:r>
              <a:rPr lang="en-CA" dirty="0"/>
              <a:t>Counterweighting important</a:t>
            </a:r>
          </a:p>
          <a:p>
            <a:r>
              <a:rPr lang="en-CA" dirty="0"/>
              <a:t>Pros and cons the same as ROR</a:t>
            </a:r>
          </a:p>
        </p:txBody>
      </p:sp>
      <p:pic>
        <p:nvPicPr>
          <p:cNvPr id="5" name="Picture 4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88845E93-7B07-4E53-A75C-72415DA03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80" y="1757782"/>
            <a:ext cx="3952230" cy="2577003"/>
          </a:xfrm>
          <a:prstGeom prst="rect">
            <a:avLst/>
          </a:prstGeom>
        </p:spPr>
      </p:pic>
      <p:pic>
        <p:nvPicPr>
          <p:cNvPr id="9" name="Picture 8" descr="A couple of lawn chairs sitting on top of a grass covered field&#10;&#10;Description automatically generated">
            <a:extLst>
              <a:ext uri="{FF2B5EF4-FFF2-40B4-BE49-F238E27FC236}">
                <a16:creationId xmlns:a16="http://schemas.microsoft.com/office/drawing/2014/main" id="{7EDB9C55-FCC9-4A5C-97E1-F692F558B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465" y="3884688"/>
            <a:ext cx="3635760" cy="2725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11EBE4-DEF5-4D37-85BB-04F7D59E75AF}"/>
              </a:ext>
            </a:extLst>
          </p:cNvPr>
          <p:cNvSpPr txBox="1"/>
          <p:nvPr/>
        </p:nvSpPr>
        <p:spPr>
          <a:xfrm>
            <a:off x="5277080" y="5398265"/>
            <a:ext cx="273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Peter T. (New England)</a:t>
            </a:r>
          </a:p>
        </p:txBody>
      </p:sp>
    </p:spTree>
    <p:extLst>
      <p:ext uri="{BB962C8B-B14F-4D97-AF65-F5344CB8AC3E}">
        <p14:creationId xmlns:p14="http://schemas.microsoft.com/office/powerpoint/2010/main" val="6003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DEA4A-7C6D-4541-9F0E-1D4A4F8E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Folding walls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1C5C4-F8AD-4167-AAB4-3A5B48BC8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388" y="2407298"/>
            <a:ext cx="4930740" cy="3900196"/>
          </a:xfrm>
        </p:spPr>
        <p:txBody>
          <a:bodyPr>
            <a:normAutofit/>
          </a:bodyPr>
          <a:lstStyle/>
          <a:p>
            <a:r>
              <a:rPr lang="en-CA" dirty="0"/>
              <a:t>Dobs and split ring scopes introduce special issues!</a:t>
            </a:r>
          </a:p>
          <a:p>
            <a:r>
              <a:rPr lang="en-CA" dirty="0"/>
              <a:t>In this observatory the front wall folds down completely and the side walls 50%</a:t>
            </a:r>
          </a:p>
          <a:p>
            <a:r>
              <a:rPr lang="en-CA" dirty="0"/>
              <a:t>Can be used for various configurations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B08B24-ED2E-46F5-BB71-4F817C128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760" y="1808902"/>
            <a:ext cx="6159853" cy="461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8CD2B-A0DB-45DB-91CB-54C5BC735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domes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0DE87-6703-4BF4-8F66-C8BDC420A00B}"/>
              </a:ext>
            </a:extLst>
          </p:cNvPr>
          <p:cNvSpPr txBox="1"/>
          <p:nvPr/>
        </p:nvSpPr>
        <p:spPr>
          <a:xfrm>
            <a:off x="705080" y="2165933"/>
            <a:ext cx="5390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Traditional rotating dome with a slit for telescope to view out 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Pros: Cover from wind, less stray light, smaller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Cons: Expensive to buy, hard to build, no full sky access, cramped</a:t>
            </a:r>
          </a:p>
        </p:txBody>
      </p:sp>
      <p:pic>
        <p:nvPicPr>
          <p:cNvPr id="9" name="Content Placeholder 8" descr="A picture containing sky, outdoor, grass&#10;&#10;Description automatically generated">
            <a:extLst>
              <a:ext uri="{FF2B5EF4-FFF2-40B4-BE49-F238E27FC236}">
                <a16:creationId xmlns:a16="http://schemas.microsoft.com/office/drawing/2014/main" id="{207453B3-B7AC-4E72-AAD3-A777EBACF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36735" r="50357"/>
          <a:stretch/>
        </p:blipFill>
        <p:spPr>
          <a:xfrm>
            <a:off x="6354147" y="1969724"/>
            <a:ext cx="5029200" cy="4239714"/>
          </a:xfrm>
        </p:spPr>
      </p:pic>
    </p:spTree>
    <p:extLst>
      <p:ext uri="{BB962C8B-B14F-4D97-AF65-F5344CB8AC3E}">
        <p14:creationId xmlns:p14="http://schemas.microsoft.com/office/powerpoint/2010/main" val="31320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B629A-4129-4D91-B0BF-51083DC2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Rotating roofs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E2413-6547-4924-85B2-D3C42C23A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4679302" cy="4024125"/>
          </a:xfrm>
        </p:spPr>
        <p:txBody>
          <a:bodyPr/>
          <a:lstStyle/>
          <a:p>
            <a:r>
              <a:rPr lang="en-CA" dirty="0"/>
              <a:t>Easier to build than domes</a:t>
            </a:r>
          </a:p>
          <a:p>
            <a:r>
              <a:rPr lang="en-CA" dirty="0"/>
              <a:t>Same pros and cons</a:t>
            </a:r>
          </a:p>
        </p:txBody>
      </p:sp>
      <p:pic>
        <p:nvPicPr>
          <p:cNvPr id="5" name="Picture 4" descr="A picture containing object, microscope, photo&#10;&#10;Description automatically generated">
            <a:extLst>
              <a:ext uri="{FF2B5EF4-FFF2-40B4-BE49-F238E27FC236}">
                <a16:creationId xmlns:a16="http://schemas.microsoft.com/office/drawing/2014/main" id="{59A8D523-2FE8-45F1-BA3D-42DB1A4A9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103" r="38754" b="53424"/>
          <a:stretch/>
        </p:blipFill>
        <p:spPr>
          <a:xfrm>
            <a:off x="6290663" y="2057401"/>
            <a:ext cx="3897361" cy="38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E41B83-C09C-4859-AB94-511A2C0BB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E05C4E-6F76-43EC-9537-2BA7871BB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8F45DD-00FF-4EB1-A75E-7B4DB435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644" y="426442"/>
            <a:ext cx="5725767" cy="588566"/>
          </a:xfrm>
        </p:spPr>
        <p:txBody>
          <a:bodyPr anchor="b">
            <a:normAutofit/>
          </a:bodyPr>
          <a:lstStyle/>
          <a:p>
            <a:pPr algn="l"/>
            <a:r>
              <a:rPr lang="en-CA" sz="3200" dirty="0"/>
              <a:t>Built-in domes/</a:t>
            </a:r>
            <a:r>
              <a:rPr lang="en-CA" sz="3200" dirty="0" err="1"/>
              <a:t>rors</a:t>
            </a:r>
            <a:endParaRPr lang="en-CA" sz="3200" dirty="0"/>
          </a:p>
        </p:txBody>
      </p:sp>
      <p:pic>
        <p:nvPicPr>
          <p:cNvPr id="7" name="Content Placeholder 3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B8827609-0E80-4B73-B864-277D63EA7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60" t="18214" r="16360" b="12054"/>
          <a:stretch/>
        </p:blipFill>
        <p:spPr>
          <a:xfrm>
            <a:off x="6482478" y="1867892"/>
            <a:ext cx="4340097" cy="3816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61ECA2-4D6F-4B4F-B7A0-A556AD92877C}"/>
              </a:ext>
            </a:extLst>
          </p:cNvPr>
          <p:cNvSpPr txBox="1"/>
          <p:nvPr/>
        </p:nvSpPr>
        <p:spPr>
          <a:xfrm flipH="1">
            <a:off x="283028" y="1486411"/>
            <a:ext cx="58129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Observatory built into roof of building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Very convenient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Hard to make a pier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Access tends to use up a lot of space on the floor below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Heat rising from the building is an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Vibration from other occupants can be an issue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2FEDCB-908D-43AC-89E8-D1F5CDE0F776}"/>
              </a:ext>
            </a:extLst>
          </p:cNvPr>
          <p:cNvSpPr txBox="1"/>
          <p:nvPr/>
        </p:nvSpPr>
        <p:spPr>
          <a:xfrm>
            <a:off x="8069827" y="5676553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Jrcrilly</a:t>
            </a:r>
            <a:r>
              <a:rPr lang="en-CA" dirty="0"/>
              <a:t> (Akron OH)</a:t>
            </a:r>
          </a:p>
        </p:txBody>
      </p:sp>
    </p:spTree>
    <p:extLst>
      <p:ext uri="{BB962C8B-B14F-4D97-AF65-F5344CB8AC3E}">
        <p14:creationId xmlns:p14="http://schemas.microsoft.com/office/powerpoint/2010/main" val="6264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19F8A-D870-412E-810B-78CA3BABD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Building </a:t>
            </a:r>
            <a:r>
              <a:rPr lang="en-CA" dirty="0" err="1"/>
              <a:t>spao</a:t>
            </a:r>
            <a:endParaRPr lang="en-CA" dirty="0"/>
          </a:p>
        </p:txBody>
      </p:sp>
      <p:pic>
        <p:nvPicPr>
          <p:cNvPr id="7" name="Content Placeholder 6" descr="A table covered in snow&#10;&#10;Description automatically generated">
            <a:extLst>
              <a:ext uri="{FF2B5EF4-FFF2-40B4-BE49-F238E27FC236}">
                <a16:creationId xmlns:a16="http://schemas.microsoft.com/office/drawing/2014/main" id="{802032C7-B6C7-4776-A48F-6BC401774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39" y="1746055"/>
            <a:ext cx="6486653" cy="4864990"/>
          </a:xfrm>
        </p:spPr>
      </p:pic>
    </p:spTree>
    <p:extLst>
      <p:ext uri="{BB962C8B-B14F-4D97-AF65-F5344CB8AC3E}">
        <p14:creationId xmlns:p14="http://schemas.microsoft.com/office/powerpoint/2010/main" val="18349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BF840-6573-4633-87E0-D433AFF2D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Building SPAO</a:t>
            </a:r>
          </a:p>
        </p:txBody>
      </p:sp>
      <p:pic>
        <p:nvPicPr>
          <p:cNvPr id="5" name="Content Placeholder 4" descr="A green yard&#10;&#10;Description automatically generated">
            <a:extLst>
              <a:ext uri="{FF2B5EF4-FFF2-40B4-BE49-F238E27FC236}">
                <a16:creationId xmlns:a16="http://schemas.microsoft.com/office/drawing/2014/main" id="{E5C0D838-F178-403A-B3F9-B5B7A46E8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95" y="2184594"/>
            <a:ext cx="5365750" cy="402431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BEB6BD-CCDC-4280-B3D0-A6FD17E691DC}"/>
              </a:ext>
            </a:extLst>
          </p:cNvPr>
          <p:cNvSpPr txBox="1"/>
          <p:nvPr/>
        </p:nvSpPr>
        <p:spPr>
          <a:xfrm>
            <a:off x="6270172" y="2184594"/>
            <a:ext cx="562810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Been an ambition since I was a kid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Designed to house 16” Horseshoe mounted telescope (that never ended up being finished)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Built in 2002 from Revy build it </a:t>
            </a:r>
            <a:br>
              <a:rPr lang="en-CA" sz="2400" dirty="0"/>
            </a:br>
            <a:r>
              <a:rPr lang="en-CA" sz="2400" dirty="0"/>
              <a:t>yourself shed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Cost about $1,200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Very good N NE E SE S SW exposure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Yes that tree is gone </a:t>
            </a:r>
            <a:r>
              <a:rPr lang="en-CA" sz="2400" dirty="0">
                <a:sym typeface="Wingdings" panose="05000000000000000000" pitchFamily="2" charset="2"/>
              </a:rPr>
              <a:t>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841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7E65F-BB49-4024-8A33-7A6EB623E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Building </a:t>
            </a:r>
            <a:r>
              <a:rPr lang="en-CA" dirty="0" err="1"/>
              <a:t>spao</a:t>
            </a:r>
            <a:endParaRPr lang="en-CA" dirty="0"/>
          </a:p>
        </p:txBody>
      </p:sp>
      <p:pic>
        <p:nvPicPr>
          <p:cNvPr id="5" name="Content Placeholder 4" descr="A couple of lawn chairs sitting on top of a grass covered field&#10;&#10;Description automatically generated">
            <a:extLst>
              <a:ext uri="{FF2B5EF4-FFF2-40B4-BE49-F238E27FC236}">
                <a16:creationId xmlns:a16="http://schemas.microsoft.com/office/drawing/2014/main" id="{57B416A3-9F39-4612-A0ED-EA2432DDC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" y="2057401"/>
            <a:ext cx="5365750" cy="4024313"/>
          </a:xfrm>
        </p:spPr>
      </p:pic>
      <p:pic>
        <p:nvPicPr>
          <p:cNvPr id="7" name="Picture 6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DAF29F79-591C-4C70-9928-0F651B379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51" y="2057401"/>
            <a:ext cx="5365750" cy="402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7E65F-BB49-4024-8A33-7A6EB623E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Building </a:t>
            </a:r>
            <a:r>
              <a:rPr lang="en-CA" dirty="0" err="1"/>
              <a:t>spao</a:t>
            </a:r>
            <a:endParaRPr lang="en-CA" dirty="0"/>
          </a:p>
        </p:txBody>
      </p:sp>
      <p:pic>
        <p:nvPicPr>
          <p:cNvPr id="4" name="Content Placeholder 3" descr="A picture containing floor, indoor, building, wooden&#10;&#10;Description automatically generated">
            <a:extLst>
              <a:ext uri="{FF2B5EF4-FFF2-40B4-BE49-F238E27FC236}">
                <a16:creationId xmlns:a16="http://schemas.microsoft.com/office/drawing/2014/main" id="{C0F2E926-E16A-4ED8-8F83-96F1697C3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" y="2175264"/>
            <a:ext cx="5365750" cy="4024313"/>
          </a:xfrm>
          <a:prstGeom prst="rect">
            <a:avLst/>
          </a:prstGeom>
        </p:spPr>
      </p:pic>
      <p:pic>
        <p:nvPicPr>
          <p:cNvPr id="6" name="Picture 5" descr="A large lawn in front of a house&#10;&#10;Description automatically generated">
            <a:extLst>
              <a:ext uri="{FF2B5EF4-FFF2-40B4-BE49-F238E27FC236}">
                <a16:creationId xmlns:a16="http://schemas.microsoft.com/office/drawing/2014/main" id="{7C438883-1629-40BE-8AB9-02B84F921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44" y="2175264"/>
            <a:ext cx="5365750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5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7E65F-BB49-4024-8A33-7A6EB623E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Building </a:t>
            </a:r>
            <a:r>
              <a:rPr lang="en-CA" dirty="0" err="1"/>
              <a:t>spao</a:t>
            </a:r>
            <a:endParaRPr lang="en-CA" dirty="0"/>
          </a:p>
        </p:txBody>
      </p:sp>
      <p:pic>
        <p:nvPicPr>
          <p:cNvPr id="5" name="Content Placeholder 4" descr="A wooden house&#10;&#10;Description automatically generated">
            <a:extLst>
              <a:ext uri="{FF2B5EF4-FFF2-40B4-BE49-F238E27FC236}">
                <a16:creationId xmlns:a16="http://schemas.microsoft.com/office/drawing/2014/main" id="{E4F07C71-6EB9-4E8B-87CE-D9C50D585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" y="2184595"/>
            <a:ext cx="5365750" cy="4024313"/>
          </a:xfrm>
        </p:spPr>
      </p:pic>
      <p:pic>
        <p:nvPicPr>
          <p:cNvPr id="7" name="Picture 6" descr="A house with a lawn in front of a building&#10;&#10;Description automatically generated">
            <a:extLst>
              <a:ext uri="{FF2B5EF4-FFF2-40B4-BE49-F238E27FC236}">
                <a16:creationId xmlns:a16="http://schemas.microsoft.com/office/drawing/2014/main" id="{85A92E6B-D97B-44BB-8FB4-CE942228B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62" y="2184595"/>
            <a:ext cx="5365750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8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54F00-6785-439D-ABC2-F84E7C14B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124" y="1265367"/>
            <a:ext cx="9448800" cy="1825096"/>
          </a:xfrm>
        </p:spPr>
        <p:txBody>
          <a:bodyPr/>
          <a:lstStyle/>
          <a:p>
            <a:r>
              <a:rPr lang="en-CA" dirty="0"/>
              <a:t>Building a backyard observatory</a:t>
            </a:r>
          </a:p>
        </p:txBody>
      </p:sp>
      <p:pic>
        <p:nvPicPr>
          <p:cNvPr id="2050" name="Picture 2" descr="Image may contain: 1 person, smiling, eyeglasses">
            <a:extLst>
              <a:ext uri="{FF2B5EF4-FFF2-40B4-BE49-F238E27FC236}">
                <a16:creationId xmlns:a16="http://schemas.microsoft.com/office/drawing/2014/main" id="{768612D8-09FE-47A2-A57E-6FC906AF3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844" y="5074418"/>
            <a:ext cx="1695768" cy="169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883B3A-D041-4416-852A-E264211963CD}"/>
              </a:ext>
            </a:extLst>
          </p:cNvPr>
          <p:cNvSpPr txBox="1"/>
          <p:nvPr/>
        </p:nvSpPr>
        <p:spPr>
          <a:xfrm>
            <a:off x="3436433" y="5229804"/>
            <a:ext cx="6943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/>
              <a:t>Gord Tulloch, </a:t>
            </a:r>
          </a:p>
          <a:p>
            <a:pPr algn="r"/>
            <a:r>
              <a:rPr lang="en-CA" sz="2800" dirty="0"/>
              <a:t>RASC, Winnipeg Centre</a:t>
            </a:r>
            <a:br>
              <a:rPr lang="en-CA" sz="2800" dirty="0"/>
            </a:br>
            <a:r>
              <a:rPr lang="en-CA" sz="2800" dirty="0"/>
              <a:t>AAVSO:TGR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9BC3000-3478-4977-8E2A-5FBDB2D093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 descr="A picture containing outdoor, sky, snow&#10;&#10;Description automatically generated">
            <a:extLst>
              <a:ext uri="{FF2B5EF4-FFF2-40B4-BE49-F238E27FC236}">
                <a16:creationId xmlns:a16="http://schemas.microsoft.com/office/drawing/2014/main" id="{9295A676-A770-4ECD-BFD6-4D99A9922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2" y="3632201"/>
            <a:ext cx="3947627" cy="29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7E65F-BB49-4024-8A33-7A6EB623E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Building </a:t>
            </a:r>
            <a:r>
              <a:rPr lang="en-CA" dirty="0" err="1"/>
              <a:t>spao</a:t>
            </a:r>
            <a:endParaRPr lang="en-CA" dirty="0"/>
          </a:p>
        </p:txBody>
      </p:sp>
      <p:pic>
        <p:nvPicPr>
          <p:cNvPr id="5" name="Content Placeholder 4" descr="A wooden bench in front of a house&#10;&#10;Description automatically generated">
            <a:extLst>
              <a:ext uri="{FF2B5EF4-FFF2-40B4-BE49-F238E27FC236}">
                <a16:creationId xmlns:a16="http://schemas.microsoft.com/office/drawing/2014/main" id="{3D66E05C-DAD1-49D2-8656-014E608E7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9" y="2184594"/>
            <a:ext cx="5365750" cy="4024313"/>
          </a:xfrm>
        </p:spPr>
      </p:pic>
      <p:pic>
        <p:nvPicPr>
          <p:cNvPr id="7" name="Picture 6" descr="A wooden house&#10;&#10;Description automatically generated">
            <a:extLst>
              <a:ext uri="{FF2B5EF4-FFF2-40B4-BE49-F238E27FC236}">
                <a16:creationId xmlns:a16="http://schemas.microsoft.com/office/drawing/2014/main" id="{B7474B58-E2A7-455D-8355-EB86FD718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66" y="2184594"/>
            <a:ext cx="5365751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9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7E65F-BB49-4024-8A33-7A6EB623E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Building </a:t>
            </a:r>
            <a:r>
              <a:rPr lang="en-CA" dirty="0" err="1"/>
              <a:t>spao</a:t>
            </a:r>
            <a:endParaRPr lang="en-CA" dirty="0"/>
          </a:p>
        </p:txBody>
      </p:sp>
      <p:pic>
        <p:nvPicPr>
          <p:cNvPr id="5" name="Content Placeholder 4" descr="A picture containing wooden, fence, sitting, wood&#10;&#10;Description automatically generated">
            <a:extLst>
              <a:ext uri="{FF2B5EF4-FFF2-40B4-BE49-F238E27FC236}">
                <a16:creationId xmlns:a16="http://schemas.microsoft.com/office/drawing/2014/main" id="{DB8E7FD0-6C0E-430E-BD9E-89C9DBC91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0" y="2184594"/>
            <a:ext cx="5365750" cy="4024313"/>
          </a:xfrm>
        </p:spPr>
      </p:pic>
      <p:pic>
        <p:nvPicPr>
          <p:cNvPr id="7" name="Picture 6" descr="A picture containing indoor, building&#10;&#10;Description automatically generated">
            <a:extLst>
              <a:ext uri="{FF2B5EF4-FFF2-40B4-BE49-F238E27FC236}">
                <a16:creationId xmlns:a16="http://schemas.microsoft.com/office/drawing/2014/main" id="{E356C8F2-4F99-433F-A7C3-7D3BD8417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16" y="2184594"/>
            <a:ext cx="5365751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2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F0F41-8203-4EEE-ADE1-652C859A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Building </a:t>
            </a:r>
            <a:r>
              <a:rPr lang="en-CA" dirty="0" err="1"/>
              <a:t>spao</a:t>
            </a:r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FC072F-222B-48BE-979C-0725F9383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940" y="2282173"/>
            <a:ext cx="5582386" cy="4186790"/>
          </a:xfrm>
          <a:prstGeom prst="rect">
            <a:avLst/>
          </a:prstGeom>
        </p:spPr>
      </p:pic>
      <p:pic>
        <p:nvPicPr>
          <p:cNvPr id="6" name="Content Placeholder 4" descr="A picture containing building, indoor, floor&#10;&#10;Description automatically generated">
            <a:extLst>
              <a:ext uri="{FF2B5EF4-FFF2-40B4-BE49-F238E27FC236}">
                <a16:creationId xmlns:a16="http://schemas.microsoft.com/office/drawing/2014/main" id="{F3B83ABC-C6B6-441F-A995-99CF17A0B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446" y="2282173"/>
            <a:ext cx="5582386" cy="418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DDD4A-6478-4887-9599-CE679796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BUILDING SPAO</a:t>
            </a:r>
          </a:p>
        </p:txBody>
      </p:sp>
      <p:pic>
        <p:nvPicPr>
          <p:cNvPr id="7" name="Picture 6" descr="A picture containing indoor, floor, wall, object&#10;&#10;Description automatically generated">
            <a:extLst>
              <a:ext uri="{FF2B5EF4-FFF2-40B4-BE49-F238E27FC236}">
                <a16:creationId xmlns:a16="http://schemas.microsoft.com/office/drawing/2014/main" id="{FE81092F-B5B5-4C26-B7C7-41E0769C8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38" y="1988075"/>
            <a:ext cx="6290014" cy="4186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B54F55-0E1E-485C-B641-990275A85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45" y="1988075"/>
            <a:ext cx="5577060" cy="418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5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6013D-0DE2-4EE1-85C5-E7FC0DB2B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Decline and resurrection</a:t>
            </a:r>
          </a:p>
        </p:txBody>
      </p:sp>
      <p:pic>
        <p:nvPicPr>
          <p:cNvPr id="5" name="Content Placeholder 4" descr="A house with a yard&#10;&#10;Description automatically generated">
            <a:extLst>
              <a:ext uri="{FF2B5EF4-FFF2-40B4-BE49-F238E27FC236}">
                <a16:creationId xmlns:a16="http://schemas.microsoft.com/office/drawing/2014/main" id="{B76DF96D-1165-4851-9776-C3EEFFCC6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2136775"/>
            <a:ext cx="5365750" cy="40243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72FB7-866B-402F-9012-CF5B544DF406}"/>
              </a:ext>
            </a:extLst>
          </p:cNvPr>
          <p:cNvSpPr txBox="1"/>
          <p:nvPr/>
        </p:nvSpPr>
        <p:spPr>
          <a:xfrm>
            <a:off x="363894" y="2332654"/>
            <a:ext cx="519885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In 2012 after very little use I decided to </a:t>
            </a:r>
            <a:br>
              <a:rPr lang="en-CA" dirty="0"/>
            </a:br>
            <a:r>
              <a:rPr lang="en-CA" dirty="0"/>
              <a:t>mothball the shed until the kids were 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Began resurrecting the shed in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After evicting a lot of squirrels and a </a:t>
            </a:r>
            <a:br>
              <a:rPr lang="en-CA" dirty="0"/>
            </a:br>
            <a:r>
              <a:rPr lang="en-CA" dirty="0"/>
              <a:t>prodigious pine cone collection, needed: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New stain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Replacement of some wood that had</a:t>
            </a:r>
            <a:br>
              <a:rPr lang="en-CA" dirty="0"/>
            </a:br>
            <a:r>
              <a:rPr lang="en-CA" dirty="0"/>
              <a:t>been exposed and rotted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Relevel rails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New pier plate for new EQ-G mount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Used C8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542F6-9EC1-41B1-9AA4-D08AA2515708}"/>
              </a:ext>
            </a:extLst>
          </p:cNvPr>
          <p:cNvSpPr txBox="1"/>
          <p:nvPr/>
        </p:nvSpPr>
        <p:spPr>
          <a:xfrm>
            <a:off x="7594972" y="6161088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Sad-</a:t>
            </a:r>
            <a:r>
              <a:rPr lang="en-CA" dirty="0" err="1"/>
              <a:t>oservatory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183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66703-C11B-419D-A082-A8E13AE62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SPAO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B6311-E45D-4003-B375-87CDC24BF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4977882" cy="4024125"/>
          </a:xfrm>
        </p:spPr>
        <p:txBody>
          <a:bodyPr/>
          <a:lstStyle/>
          <a:p>
            <a:r>
              <a:rPr lang="en-CA" dirty="0"/>
              <a:t>Exterior refreshed so attractive addition to our yard</a:t>
            </a:r>
          </a:p>
          <a:p>
            <a:r>
              <a:rPr lang="en-CA" dirty="0"/>
              <a:t>Telescope mounted on new mount with very robust pier plate</a:t>
            </a:r>
          </a:p>
          <a:p>
            <a:r>
              <a:rPr lang="en-CA" dirty="0"/>
              <a:t>Automation use </a:t>
            </a:r>
            <a:r>
              <a:rPr lang="en-CA" dirty="0" err="1"/>
              <a:t>Kstars</a:t>
            </a:r>
            <a:r>
              <a:rPr lang="en-CA" dirty="0"/>
              <a:t>/</a:t>
            </a:r>
            <a:r>
              <a:rPr lang="en-CA" dirty="0" err="1"/>
              <a:t>Ekos</a:t>
            </a:r>
            <a:r>
              <a:rPr lang="en-CA" dirty="0"/>
              <a:t>/RPI based INDI system’</a:t>
            </a:r>
          </a:p>
          <a:p>
            <a:r>
              <a:rPr lang="en-CA" dirty="0"/>
              <a:t>Wireless network from the house (needed extender)</a:t>
            </a:r>
          </a:p>
          <a:p>
            <a:r>
              <a:rPr lang="en-CA" dirty="0"/>
              <a:t>Operations centre in the house </a:t>
            </a:r>
          </a:p>
        </p:txBody>
      </p:sp>
      <p:pic>
        <p:nvPicPr>
          <p:cNvPr id="5" name="Picture 4" descr="A wooden house&#10;&#10;Description automatically generated">
            <a:extLst>
              <a:ext uri="{FF2B5EF4-FFF2-40B4-BE49-F238E27FC236}">
                <a16:creationId xmlns:a16="http://schemas.microsoft.com/office/drawing/2014/main" id="{C275E7B9-9DFA-4A68-9594-3325DB2E4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01" y="2057401"/>
            <a:ext cx="5990931" cy="3837940"/>
          </a:xfrm>
          <a:prstGeom prst="rect">
            <a:avLst/>
          </a:prstGeom>
        </p:spPr>
      </p:pic>
      <p:pic>
        <p:nvPicPr>
          <p:cNvPr id="6" name="Picture 5" descr="A picture containing building, sky, outdoor, object&#10;&#10;Description automatically generated">
            <a:extLst>
              <a:ext uri="{FF2B5EF4-FFF2-40B4-BE49-F238E27FC236}">
                <a16:creationId xmlns:a16="http://schemas.microsoft.com/office/drawing/2014/main" id="{A0844657-2357-470E-9670-B2727F971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00" y="3819279"/>
            <a:ext cx="2768083" cy="207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3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0D1D-A8A4-4AB7-B225-C86A432AD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701C6-3058-46A5-A6C5-FCE97E1DB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5770984" cy="4024125"/>
          </a:xfrm>
        </p:spPr>
        <p:txBody>
          <a:bodyPr>
            <a:normAutofit lnSpcReduction="10000"/>
          </a:bodyPr>
          <a:lstStyle/>
          <a:p>
            <a:r>
              <a:rPr lang="en-CA" dirty="0"/>
              <a:t>Unlock</a:t>
            </a:r>
          </a:p>
          <a:p>
            <a:r>
              <a:rPr lang="en-CA" dirty="0"/>
              <a:t>Power up the pier (and all equipment)</a:t>
            </a:r>
          </a:p>
          <a:p>
            <a:r>
              <a:rPr lang="en-CA" dirty="0"/>
              <a:t>Drop gable</a:t>
            </a:r>
          </a:p>
          <a:p>
            <a:r>
              <a:rPr lang="en-CA" dirty="0"/>
              <a:t>Roll off roof</a:t>
            </a:r>
          </a:p>
          <a:p>
            <a:r>
              <a:rPr lang="en-CA" dirty="0"/>
              <a:t>Check everything up and running</a:t>
            </a:r>
          </a:p>
          <a:p>
            <a:r>
              <a:rPr lang="en-CA" dirty="0"/>
              <a:t>Head into the house and run sequences in EKOS</a:t>
            </a:r>
          </a:p>
          <a:p>
            <a:r>
              <a:rPr lang="en-CA" dirty="0"/>
              <a:t>Roll on roof</a:t>
            </a:r>
          </a:p>
          <a:p>
            <a:r>
              <a:rPr lang="en-CA" dirty="0"/>
              <a:t>Lift gable</a:t>
            </a:r>
          </a:p>
          <a:p>
            <a:r>
              <a:rPr lang="en-CA" dirty="0"/>
              <a:t>Lock up</a:t>
            </a:r>
          </a:p>
        </p:txBody>
      </p:sp>
      <p:pic>
        <p:nvPicPr>
          <p:cNvPr id="5" name="Picture 4" descr="A picture containing tree, outdoor, sky, building&#10;&#10;Description automatically generated">
            <a:extLst>
              <a:ext uri="{FF2B5EF4-FFF2-40B4-BE49-F238E27FC236}">
                <a16:creationId xmlns:a16="http://schemas.microsoft.com/office/drawing/2014/main" id="{B9AE1741-3678-4405-9548-EF2CB18AE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605" y="1928806"/>
            <a:ext cx="5564554" cy="4173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C53455-D6BE-46E9-B46C-93CB240BA2F2}"/>
              </a:ext>
            </a:extLst>
          </p:cNvPr>
          <p:cNvSpPr txBox="1"/>
          <p:nvPr/>
        </p:nvSpPr>
        <p:spPr>
          <a:xfrm>
            <a:off x="7763070" y="6102222"/>
            <a:ext cx="32207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/>
              <a:t>Local screen and keyboard to Pi during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3E6FA6-D2D0-4274-B03B-2A324732C04E}"/>
              </a:ext>
            </a:extLst>
          </p:cNvPr>
          <p:cNvSpPr txBox="1"/>
          <p:nvPr/>
        </p:nvSpPr>
        <p:spPr>
          <a:xfrm>
            <a:off x="7512841" y="2194560"/>
            <a:ext cx="394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C8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E0D3A9-10D0-45E1-A200-204151C56EC2}"/>
              </a:ext>
            </a:extLst>
          </p:cNvPr>
          <p:cNvSpPr txBox="1"/>
          <p:nvPr/>
        </p:nvSpPr>
        <p:spPr>
          <a:xfrm>
            <a:off x="10077806" y="4348066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Kstars</a:t>
            </a:r>
            <a:r>
              <a:rPr lang="en-CA" dirty="0"/>
              <a:t>/</a:t>
            </a:r>
            <a:br>
              <a:rPr lang="en-CA" dirty="0"/>
            </a:br>
            <a:r>
              <a:rPr lang="en-CA" dirty="0"/>
              <a:t>EKOS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7DC61-F717-4E7D-BDB3-05257FA705F0}"/>
              </a:ext>
            </a:extLst>
          </p:cNvPr>
          <p:cNvSpPr txBox="1"/>
          <p:nvPr/>
        </p:nvSpPr>
        <p:spPr>
          <a:xfrm>
            <a:off x="6777601" y="5134066"/>
            <a:ext cx="1029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 err="1"/>
              <a:t>RPi</a:t>
            </a:r>
            <a:r>
              <a:rPr lang="en-CA" sz="1200" dirty="0"/>
              <a:t> 4B</a:t>
            </a:r>
            <a:br>
              <a:rPr lang="en-CA" sz="1200" dirty="0"/>
            </a:br>
            <a:r>
              <a:rPr lang="en-CA" sz="1200" dirty="0" err="1"/>
              <a:t>Stellarmate</a:t>
            </a:r>
            <a:endParaRPr lang="en-CA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AF4751-9933-40F6-B1A8-B1BF06EB6479}"/>
              </a:ext>
            </a:extLst>
          </p:cNvPr>
          <p:cNvSpPr txBox="1"/>
          <p:nvPr/>
        </p:nvSpPr>
        <p:spPr>
          <a:xfrm>
            <a:off x="6777601" y="4294109"/>
            <a:ext cx="8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Powered </a:t>
            </a:r>
            <a:br>
              <a:rPr lang="en-CA" sz="1200" dirty="0"/>
            </a:br>
            <a:r>
              <a:rPr lang="en-CA" sz="1200" dirty="0"/>
              <a:t>USB3 hub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3030F8-C756-4D42-AEBB-D931200633E7}"/>
              </a:ext>
            </a:extLst>
          </p:cNvPr>
          <p:cNvSpPr txBox="1"/>
          <p:nvPr/>
        </p:nvSpPr>
        <p:spPr>
          <a:xfrm>
            <a:off x="8458431" y="5202646"/>
            <a:ext cx="7104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100" dirty="0"/>
              <a:t>Wireless</a:t>
            </a:r>
            <a:br>
              <a:rPr lang="en-CA" sz="1100" dirty="0"/>
            </a:br>
            <a:r>
              <a:rPr lang="en-CA" sz="1100" dirty="0"/>
              <a:t>Joypad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33D791-C442-4A0D-9727-305F92AC9AB5}"/>
              </a:ext>
            </a:extLst>
          </p:cNvPr>
          <p:cNvSpPr txBox="1"/>
          <p:nvPr/>
        </p:nvSpPr>
        <p:spPr>
          <a:xfrm>
            <a:off x="7907501" y="3618146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Canon</a:t>
            </a:r>
            <a:br>
              <a:rPr lang="en-CA" sz="1200" dirty="0"/>
            </a:br>
            <a:r>
              <a:rPr lang="en-CA" sz="1200" dirty="0"/>
              <a:t>1100D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4D1B38-DCAE-462F-976D-A5143F1A3ACF}"/>
              </a:ext>
            </a:extLst>
          </p:cNvPr>
          <p:cNvSpPr txBox="1"/>
          <p:nvPr/>
        </p:nvSpPr>
        <p:spPr>
          <a:xfrm>
            <a:off x="7512841" y="3251932"/>
            <a:ext cx="63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OAG/</a:t>
            </a:r>
            <a:br>
              <a:rPr lang="en-CA" sz="1200" dirty="0"/>
            </a:br>
            <a:r>
              <a:rPr lang="en-CA" sz="1200" dirty="0"/>
              <a:t>SSG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A5BEFC-5B9A-4A75-AA87-42E87B4CB7EE}"/>
              </a:ext>
            </a:extLst>
          </p:cNvPr>
          <p:cNvSpPr txBox="1"/>
          <p:nvPr/>
        </p:nvSpPr>
        <p:spPr>
          <a:xfrm>
            <a:off x="8081588" y="3039308"/>
            <a:ext cx="99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 err="1"/>
              <a:t>Accufocus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97010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4272A-3FC0-4220-86D2-F013A38AC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7C9F7-5D9C-47D6-A50A-9B75483BA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94560"/>
            <a:ext cx="5500396" cy="4024125"/>
          </a:xfrm>
        </p:spPr>
        <p:txBody>
          <a:bodyPr/>
          <a:lstStyle/>
          <a:p>
            <a:r>
              <a:rPr lang="en-CA" dirty="0"/>
              <a:t>More robust networking (1 Gb)</a:t>
            </a:r>
          </a:p>
          <a:p>
            <a:r>
              <a:rPr lang="en-CA" dirty="0"/>
              <a:t>Flip off covers on rails</a:t>
            </a:r>
          </a:p>
          <a:p>
            <a:r>
              <a:rPr lang="en-CA" dirty="0"/>
              <a:t>Replace heavy, hot roof with reflective steel to reduce heat and weight</a:t>
            </a:r>
          </a:p>
          <a:p>
            <a:r>
              <a:rPr lang="en-CA" dirty="0"/>
              <a:t>Interior finishing</a:t>
            </a:r>
          </a:p>
          <a:p>
            <a:r>
              <a:rPr lang="en-CA" dirty="0"/>
              <a:t>Add weather detectors (building a </a:t>
            </a:r>
            <a:r>
              <a:rPr lang="en-CA" dirty="0" err="1"/>
              <a:t>MeteoStation</a:t>
            </a:r>
            <a:r>
              <a:rPr lang="en-CA" dirty="0"/>
              <a:t>)</a:t>
            </a:r>
          </a:p>
          <a:p>
            <a:r>
              <a:rPr lang="en-CA" dirty="0"/>
              <a:t>Automate roof roll-off – gate opener</a:t>
            </a:r>
          </a:p>
          <a:p>
            <a:endParaRPr lang="en-CA" dirty="0"/>
          </a:p>
        </p:txBody>
      </p:sp>
      <p:pic>
        <p:nvPicPr>
          <p:cNvPr id="6" name="Picture 5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5F16A5D2-5D22-4303-A7C7-D537212C3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97" y="1898681"/>
            <a:ext cx="54959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D94F7C0-1344-4B3C-AFCB-E7F006BB5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C584A2-4215-4DB8-AE1F-E3768D77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AE2CFF-BD51-41F6-AA1B-65D09D1B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CA" sz="3200"/>
              <a:t>Common mistakes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42CE3-98F2-4A88-9D05-333F9E83C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5976257" cy="3854112"/>
          </a:xfrm>
        </p:spPr>
        <p:txBody>
          <a:bodyPr>
            <a:normAutofit lnSpcReduction="10000"/>
          </a:bodyPr>
          <a:lstStyle/>
          <a:p>
            <a:r>
              <a:rPr lang="en-CA" sz="1400" dirty="0"/>
              <a:t>Make it big enough to comfortably move around</a:t>
            </a:r>
          </a:p>
          <a:p>
            <a:r>
              <a:rPr lang="en-CA" sz="1400" dirty="0"/>
              <a:t>Isolate pier from pad!!</a:t>
            </a:r>
          </a:p>
          <a:p>
            <a:r>
              <a:rPr lang="en-CA" sz="1400" dirty="0"/>
              <a:t>Consider winter operation</a:t>
            </a:r>
          </a:p>
          <a:p>
            <a:r>
              <a:rPr lang="en-CA" sz="1400" dirty="0"/>
              <a:t>Be aware of present and future issues with location</a:t>
            </a:r>
          </a:p>
          <a:p>
            <a:r>
              <a:rPr lang="en-CA" sz="1400" dirty="0"/>
              <a:t>Use materials that cool quickly – bricks/stone/asphalt poor choices</a:t>
            </a:r>
          </a:p>
          <a:p>
            <a:r>
              <a:rPr lang="en-CA" sz="1400" dirty="0"/>
              <a:t>Expect cost over-runs</a:t>
            </a:r>
          </a:p>
          <a:p>
            <a:r>
              <a:rPr lang="en-CA" sz="1400" dirty="0"/>
              <a:t>Make sure you double check zoning laws, code, and property lines and get permits – 108 </a:t>
            </a:r>
            <a:r>
              <a:rPr lang="en-CA" sz="1400" dirty="0" err="1"/>
              <a:t>sq</a:t>
            </a:r>
            <a:r>
              <a:rPr lang="en-CA" sz="1400" dirty="0"/>
              <a:t> ft not required</a:t>
            </a:r>
          </a:p>
          <a:p>
            <a:r>
              <a:rPr lang="en-CA" sz="1400" dirty="0"/>
              <a:t>Ensure you have enough power to the observatory</a:t>
            </a:r>
          </a:p>
          <a:p>
            <a:r>
              <a:rPr lang="en-CA" sz="1400" dirty="0"/>
              <a:t>Make security a primary design criteria</a:t>
            </a:r>
          </a:p>
          <a:p>
            <a:r>
              <a:rPr lang="en-CA" sz="1400" dirty="0"/>
              <a:t>Critter proof from day 1</a:t>
            </a:r>
          </a:p>
          <a:p>
            <a:r>
              <a:rPr lang="en-CA" sz="1400" dirty="0"/>
              <a:t>Plan for the future – that 5” SCT might be a 24” RCT one day!</a:t>
            </a:r>
          </a:p>
        </p:txBody>
      </p:sp>
      <p:pic>
        <p:nvPicPr>
          <p:cNvPr id="5" name="Picture 4" descr="A house with a lawn in front of a building&#10;&#10;Description automatically generated">
            <a:extLst>
              <a:ext uri="{FF2B5EF4-FFF2-40B4-BE49-F238E27FC236}">
                <a16:creationId xmlns:a16="http://schemas.microsoft.com/office/drawing/2014/main" id="{FF30B2C5-FD2A-4E83-972B-8ACC16E4BD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87" b="-1787"/>
          <a:stretch/>
        </p:blipFill>
        <p:spPr>
          <a:xfrm>
            <a:off x="7556938" y="2338051"/>
            <a:ext cx="3949262" cy="3623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EE8F2D-811C-4856-9F54-22DA75167CB1}"/>
              </a:ext>
            </a:extLst>
          </p:cNvPr>
          <p:cNvSpPr txBox="1"/>
          <p:nvPr/>
        </p:nvSpPr>
        <p:spPr>
          <a:xfrm>
            <a:off x="7556938" y="5961398"/>
            <a:ext cx="416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Observa</a:t>
            </a:r>
            <a:r>
              <a:rPr lang="en-CA" dirty="0"/>
              <a:t>-fail – where do you stand?</a:t>
            </a:r>
          </a:p>
        </p:txBody>
      </p:sp>
    </p:spTree>
    <p:extLst>
      <p:ext uri="{BB962C8B-B14F-4D97-AF65-F5344CB8AC3E}">
        <p14:creationId xmlns:p14="http://schemas.microsoft.com/office/powerpoint/2010/main" val="356043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873D0-9348-47E9-9696-EFAE23F8E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Commercial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E403-BB9A-4EE0-90BF-D4FBD2E5B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6768153" cy="4308877"/>
          </a:xfrm>
        </p:spPr>
        <p:txBody>
          <a:bodyPr>
            <a:normAutofit/>
          </a:bodyPr>
          <a:lstStyle/>
          <a:p>
            <a:r>
              <a:rPr lang="en-CA" dirty="0" err="1"/>
              <a:t>SkyShed</a:t>
            </a:r>
            <a:r>
              <a:rPr lang="en-CA" dirty="0"/>
              <a:t> - really nice ROR plans and finished kits, can even build for you as well as Pod observatories</a:t>
            </a:r>
          </a:p>
          <a:p>
            <a:r>
              <a:rPr lang="en-CA" dirty="0"/>
              <a:t>Technical Innovations – Home Dome, Pro Dome, Robo-Dome</a:t>
            </a:r>
          </a:p>
          <a:p>
            <a:r>
              <a:rPr lang="en-CA" dirty="0"/>
              <a:t>Backyard Observatories – custom RORs and automation systems</a:t>
            </a:r>
          </a:p>
          <a:p>
            <a:r>
              <a:rPr lang="en-CA" dirty="0" err="1"/>
              <a:t>Astrohaven</a:t>
            </a:r>
            <a:r>
              <a:rPr lang="en-CA" dirty="0"/>
              <a:t> clamshell domes</a:t>
            </a:r>
          </a:p>
          <a:p>
            <a:r>
              <a:rPr lang="en-CA" dirty="0"/>
              <a:t>Astrodome (AU)</a:t>
            </a:r>
          </a:p>
          <a:p>
            <a:r>
              <a:rPr lang="en-CA" dirty="0"/>
              <a:t>Pulsar Observatories</a:t>
            </a:r>
          </a:p>
          <a:p>
            <a:endParaRPr lang="en-CA" dirty="0"/>
          </a:p>
        </p:txBody>
      </p:sp>
      <p:pic>
        <p:nvPicPr>
          <p:cNvPr id="2050" name="Picture 2" descr="Canada Maple Leaf - Permanent vinyl decal - 4 sizes available">
            <a:extLst>
              <a:ext uri="{FF2B5EF4-FFF2-40B4-BE49-F238E27FC236}">
                <a16:creationId xmlns:a16="http://schemas.microsoft.com/office/drawing/2014/main" id="{42BD94B9-3E84-4DB0-9BF4-EAA07F2E0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56529"/>
            <a:ext cx="217634" cy="23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979B19-0C69-42BD-97E6-DAAC377A2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264" y="3438171"/>
            <a:ext cx="1948185" cy="1461139"/>
          </a:xfrm>
          <a:prstGeom prst="rect">
            <a:avLst/>
          </a:prstGeom>
        </p:spPr>
      </p:pic>
      <p:pic>
        <p:nvPicPr>
          <p:cNvPr id="6" name="Picture 5" descr="A small house in a cage&#10;&#10;Description automatically generated">
            <a:extLst>
              <a:ext uri="{FF2B5EF4-FFF2-40B4-BE49-F238E27FC236}">
                <a16:creationId xmlns:a16="http://schemas.microsoft.com/office/drawing/2014/main" id="{E19546BC-E158-45D8-A5E5-554E568AC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967" y="2057401"/>
            <a:ext cx="1936491" cy="1340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205DB3-03F1-4ED4-A14F-07FB6EA52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5264" y="2057401"/>
            <a:ext cx="1936491" cy="1336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3C009-E956-4880-B1ED-D88DD9B2A9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87" r="30705"/>
          <a:stretch/>
        </p:blipFill>
        <p:spPr>
          <a:xfrm>
            <a:off x="9716517" y="3393580"/>
            <a:ext cx="1349590" cy="1505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23204F-0209-41D2-A374-15C4CD859E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0703"/>
          <a:stretch/>
        </p:blipFill>
        <p:spPr>
          <a:xfrm>
            <a:off x="7335264" y="4899310"/>
            <a:ext cx="3001347" cy="1072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4AEFC-F6DF-478B-8714-F24D71624F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2438" y="4899310"/>
            <a:ext cx="1173575" cy="130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45758-93F6-4108-BF4D-AFDFD30E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lang="en-US" dirty="0" err="1"/>
              <a:t>Rasc</a:t>
            </a:r>
            <a:r>
              <a:rPr lang="en-US" dirty="0"/>
              <a:t> publication</a:t>
            </a:r>
            <a:endParaRPr lang="en-CA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00A402D-02D8-46C1-8230-25588C16D6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19760" y="2194560"/>
            <a:ext cx="6832600" cy="4024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This book is the result of interviews with 140 small observatory owners in 10 countries to discover what it takes to fund, build, and operate a small observatory. As a planning guide, it will help you maximize your chances of successfully creating a trouble-free installation, and help find the best site and equipment. Learn from the experience of those who went before you. Don't make the mistakes that others have made!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                                                    Your price: $17.95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2229AB-FB3E-47AB-94BC-7D05F91C8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" r="3" b="3"/>
          <a:stretch/>
        </p:blipFill>
        <p:spPr>
          <a:xfrm>
            <a:off x="7861238" y="746125"/>
            <a:ext cx="3644962" cy="547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A96DB-C244-4419-B8EE-EBA464FA4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Good books</a:t>
            </a:r>
          </a:p>
        </p:txBody>
      </p:sp>
      <p:pic>
        <p:nvPicPr>
          <p:cNvPr id="7" name="Content Placeholder 6" descr="A close up of a sign&#10;&#10;Description automatically generated">
            <a:extLst>
              <a:ext uri="{FF2B5EF4-FFF2-40B4-BE49-F238E27FC236}">
                <a16:creationId xmlns:a16="http://schemas.microsoft.com/office/drawing/2014/main" id="{A45A8AF8-78DE-47DA-8D71-43559DEF5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76" y="2202942"/>
            <a:ext cx="2735405" cy="4131307"/>
          </a:xfrm>
        </p:spPr>
      </p:pic>
      <p:pic>
        <p:nvPicPr>
          <p:cNvPr id="1026" name="Picture 2" descr="Image result for building an observatory book">
            <a:extLst>
              <a:ext uri="{FF2B5EF4-FFF2-40B4-BE49-F238E27FC236}">
                <a16:creationId xmlns:a16="http://schemas.microsoft.com/office/drawing/2014/main" id="{2DAE5D31-2020-40FB-92CF-EC350E1DD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549" y="2213509"/>
            <a:ext cx="1372885" cy="19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ign for a photo&#10;&#10;Description automatically generated">
            <a:extLst>
              <a:ext uri="{FF2B5EF4-FFF2-40B4-BE49-F238E27FC236}">
                <a16:creationId xmlns:a16="http://schemas.microsoft.com/office/drawing/2014/main" id="{9BF12A53-FCD0-4D95-B29F-89338AC43C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8" r="3362" b="125"/>
          <a:stretch/>
        </p:blipFill>
        <p:spPr>
          <a:xfrm>
            <a:off x="6226952" y="2213509"/>
            <a:ext cx="3088403" cy="4236709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B589855D-62E9-4F25-8DDE-00D796F854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t="3769" r="4668" b="2983"/>
          <a:stretch/>
        </p:blipFill>
        <p:spPr>
          <a:xfrm>
            <a:off x="9395927" y="2213509"/>
            <a:ext cx="2803100" cy="4236709"/>
          </a:xfrm>
          <a:prstGeom prst="rect">
            <a:avLst/>
          </a:prstGeom>
        </p:spPr>
      </p:pic>
      <p:pic>
        <p:nvPicPr>
          <p:cNvPr id="13" name="Picture 12" descr="A picture containing object&#10;&#10;Description automatically generated">
            <a:extLst>
              <a:ext uri="{FF2B5EF4-FFF2-40B4-BE49-F238E27FC236}">
                <a16:creationId xmlns:a16="http://schemas.microsoft.com/office/drawing/2014/main" id="{F20D0891-88F2-449F-973C-2428FE3BC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98" y="2202942"/>
            <a:ext cx="1286189" cy="1929283"/>
          </a:xfrm>
          <a:prstGeom prst="rect">
            <a:avLst/>
          </a:prstGeom>
        </p:spPr>
      </p:pic>
      <p:pic>
        <p:nvPicPr>
          <p:cNvPr id="15" name="Picture 1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B4B7FF44-D5E3-42E4-AC19-CE5CF0E592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11" y="4268595"/>
            <a:ext cx="1362263" cy="20656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8A6702-A0E6-45A0-A5E8-D711E5378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404" y="4268595"/>
            <a:ext cx="1372288" cy="206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AECE6-2E5D-4FF6-94C8-3ACEEEC51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134580-961F-414D-81FB-D3C15DCDD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713" y="499057"/>
            <a:ext cx="3867523" cy="58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4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C8B78-8F18-4BED-9D86-D5436B9F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en-CA" dirty="0"/>
              <a:t>WHY an observatory?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38E7A-875D-47CA-87F8-FEC52B213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5565710" cy="4024125"/>
          </a:xfrm>
        </p:spPr>
        <p:txBody>
          <a:bodyPr/>
          <a:lstStyle/>
          <a:p>
            <a:r>
              <a:rPr lang="en-CA" dirty="0"/>
              <a:t>5 minutes to open/close means you </a:t>
            </a:r>
            <a:r>
              <a:rPr lang="en-CA" b="1" dirty="0"/>
              <a:t>will</a:t>
            </a:r>
            <a:r>
              <a:rPr lang="en-CA" dirty="0"/>
              <a:t> observe more</a:t>
            </a:r>
          </a:p>
          <a:p>
            <a:r>
              <a:rPr lang="en-CA" dirty="0"/>
              <a:t>Setup and teardown hard on equipment </a:t>
            </a:r>
          </a:p>
          <a:p>
            <a:r>
              <a:rPr lang="en-CA" dirty="0"/>
              <a:t>Permanent power/network setup</a:t>
            </a:r>
          </a:p>
          <a:p>
            <a:r>
              <a:rPr lang="en-CA" dirty="0"/>
              <a:t>GOTO Alignments and Polar Alignment simplified</a:t>
            </a:r>
          </a:p>
          <a:p>
            <a:r>
              <a:rPr lang="en-CA" dirty="0"/>
              <a:t>Place to store equipment and accessories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2226B-DD1A-4650-899C-D5AA569CD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503" y="2057401"/>
            <a:ext cx="54959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0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0333D-19FF-46E0-8E81-F970FE98A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C49BA-7333-441F-A271-35913FD9C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4679302" cy="4024125"/>
          </a:xfrm>
        </p:spPr>
        <p:txBody>
          <a:bodyPr/>
          <a:lstStyle/>
          <a:p>
            <a:r>
              <a:rPr lang="en-US" dirty="0"/>
              <a:t>Simple cover to protect the telescope when not in use</a:t>
            </a:r>
          </a:p>
          <a:p>
            <a:r>
              <a:rPr lang="en-US" dirty="0"/>
              <a:t>Super-fast setup</a:t>
            </a:r>
          </a:p>
          <a:p>
            <a:r>
              <a:rPr lang="en-US" dirty="0"/>
              <a:t>Not weather proof</a:t>
            </a:r>
          </a:p>
          <a:p>
            <a:r>
              <a:rPr lang="en-US" dirty="0"/>
              <a:t>No wind protection</a:t>
            </a:r>
          </a:p>
          <a:p>
            <a:r>
              <a:rPr lang="en-US" dirty="0"/>
              <a:t>No critter protection</a:t>
            </a:r>
          </a:p>
          <a:p>
            <a:r>
              <a:rPr lang="en-US" dirty="0"/>
              <a:t>Note Walmart biffy tent use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5" name="Picture 4" descr="A picture containing tree, outdoor, sky, ground&#10;&#10;Description automatically generated">
            <a:extLst>
              <a:ext uri="{FF2B5EF4-FFF2-40B4-BE49-F238E27FC236}">
                <a16:creationId xmlns:a16="http://schemas.microsoft.com/office/drawing/2014/main" id="{884DC91A-8E20-401C-AFE7-6B1A81779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75" y="2057401"/>
            <a:ext cx="3492500" cy="2330450"/>
          </a:xfrm>
          <a:prstGeom prst="rect">
            <a:avLst/>
          </a:prstGeom>
        </p:spPr>
      </p:pic>
      <p:pic>
        <p:nvPicPr>
          <p:cNvPr id="9" name="Picture 8" descr="A large lawn in front of a house&#10;&#10;Description automatically generated">
            <a:extLst>
              <a:ext uri="{FF2B5EF4-FFF2-40B4-BE49-F238E27FC236}">
                <a16:creationId xmlns:a16="http://schemas.microsoft.com/office/drawing/2014/main" id="{074A2F76-0BBD-48AE-A301-AEBA7A18C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11" y="2194560"/>
            <a:ext cx="2540000" cy="190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38FEA2-F4A5-4519-94A6-A8BA20C67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363" y="3881891"/>
            <a:ext cx="1666875" cy="2752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A4593B-3CD9-485E-867C-A964DF575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577" y="3881890"/>
            <a:ext cx="2070279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9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ECB59-ED45-4FC2-8233-8BB670A1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shed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13FC8-39CD-4F7C-8889-20E98997D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5649686" cy="4024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There’s a lot to be said for storing </a:t>
            </a:r>
            <a:r>
              <a:rPr lang="en-US" dirty="0" err="1"/>
              <a:t>astrogear</a:t>
            </a:r>
            <a:r>
              <a:rPr lang="en-US" dirty="0"/>
              <a:t> in a shed so it can be pulled out at a moments notice</a:t>
            </a:r>
          </a:p>
          <a:p>
            <a:r>
              <a:rPr lang="en-US" dirty="0"/>
              <a:t>Simple and cheap plastic sheds</a:t>
            </a:r>
          </a:p>
          <a:p>
            <a:r>
              <a:rPr lang="en-US" dirty="0"/>
              <a:t>Pros: Quick setup, shed can provide wind shelter and house computer and other equipment</a:t>
            </a:r>
          </a:p>
          <a:p>
            <a:r>
              <a:rPr lang="en-US" dirty="0"/>
              <a:t>Cons: Still have to wheel out and assemble equipment, harder to critter proof and weather proof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8B52D-C322-4D13-984C-087755A17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273" y="1943837"/>
            <a:ext cx="2962275" cy="400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A48C56-70F7-498E-A75C-2A5D6AE71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546" y="3236865"/>
            <a:ext cx="33337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3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6F94A-0F85-46AB-88B1-9348DAE7F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ROLL OFF SHED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08757-B18A-4F9C-AEA0-1766D4513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4259424" cy="4024125"/>
          </a:xfrm>
        </p:spPr>
        <p:txBody>
          <a:bodyPr/>
          <a:lstStyle/>
          <a:p>
            <a:r>
              <a:rPr lang="en-CA" dirty="0"/>
              <a:t>Rather than the roof rolling off, the whole structure does</a:t>
            </a:r>
          </a:p>
          <a:p>
            <a:r>
              <a:rPr lang="en-CA" dirty="0"/>
              <a:t>Pros: Whole sky access, light and easy to roll off, shed provides cover for observer</a:t>
            </a:r>
          </a:p>
          <a:p>
            <a:r>
              <a:rPr lang="en-CA" dirty="0"/>
              <a:t>Cons: No wind protection, ground rails can get fouled, snow can be a big issue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C2BFFB-01C9-40C9-88FF-2ED5433FD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479" y="2194560"/>
            <a:ext cx="6202013" cy="413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F4A44-A414-4F9B-8CBB-183FA605B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Fold off variant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776C0-060F-4558-BF98-D58CCAD34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4502020" cy="4024125"/>
          </a:xfrm>
        </p:spPr>
        <p:txBody>
          <a:bodyPr/>
          <a:lstStyle/>
          <a:p>
            <a:r>
              <a:rPr lang="en-US" dirty="0"/>
              <a:t>In this variant the shed lifts off and hinges back</a:t>
            </a:r>
          </a:p>
          <a:p>
            <a:r>
              <a:rPr lang="en-US" dirty="0"/>
              <a:t>No issues with snow/ice in tracks</a:t>
            </a:r>
          </a:p>
          <a:p>
            <a:r>
              <a:rPr lang="en-US" dirty="0"/>
              <a:t>Easily secured and critter-proofed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7B239-DFC1-439D-B20F-783A4C209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253" y="2188637"/>
            <a:ext cx="2238007" cy="2250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B28F2F-26F5-4BB8-9D66-0824BD880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881" y="2771720"/>
            <a:ext cx="3325480" cy="3086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126111-08D3-4DB8-A323-D6605ADF1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942" y="4439311"/>
            <a:ext cx="2780628" cy="2082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1AB365-C08E-4ABC-B134-2544646A4CCB}"/>
              </a:ext>
            </a:extLst>
          </p:cNvPr>
          <p:cNvSpPr txBox="1"/>
          <p:nvPr/>
        </p:nvSpPr>
        <p:spPr>
          <a:xfrm>
            <a:off x="9209314" y="6218685"/>
            <a:ext cx="270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Pierre </a:t>
            </a:r>
            <a:r>
              <a:rPr lang="en-US" dirty="0" err="1"/>
              <a:t>Lamay</a:t>
            </a:r>
            <a:r>
              <a:rPr lang="en-US" dirty="0"/>
              <a:t> Montreal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283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450E-A857-4DF0-8E09-FF3D5F2DB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lang="en-CA"/>
              <a:t>Roll-off / run-off roofs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03098C-DCBA-47B2-820E-6961E001A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>
            <a:normAutofit/>
          </a:bodyPr>
          <a:lstStyle/>
          <a:p>
            <a:r>
              <a:rPr lang="en-CA"/>
              <a:t>Shed with some portion of the roof that slides back to expose a telescope</a:t>
            </a:r>
          </a:p>
          <a:p>
            <a:r>
              <a:rPr lang="en-CA"/>
              <a:t>Pro: full sky exposure, cheap to build, not complex, lots of room</a:t>
            </a:r>
          </a:p>
          <a:p>
            <a:r>
              <a:rPr lang="en-CA"/>
              <a:t>Con: no wind protection, larger footprint (obs size x 2),more maintenance reqd, critter proofing harder</a:t>
            </a:r>
          </a:p>
          <a:p>
            <a:r>
              <a:rPr lang="en-CA"/>
              <a:t>Worst case it’s a garden shed for your lawn mower</a:t>
            </a:r>
          </a:p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26740E-3A78-4403-94A3-4771DF9102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" r="-4" b="1386"/>
          <a:stretch/>
        </p:blipFill>
        <p:spPr>
          <a:xfrm>
            <a:off x="7861238" y="933693"/>
            <a:ext cx="3644962" cy="2377440"/>
          </a:xfrm>
          <a:prstGeom prst="rect">
            <a:avLst/>
          </a:prstGeom>
        </p:spPr>
      </p:pic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131ED579-1C40-41B3-969D-03B589D917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r="1" b="1"/>
          <a:stretch/>
        </p:blipFill>
        <p:spPr>
          <a:xfrm>
            <a:off x="7861238" y="3588301"/>
            <a:ext cx="3644962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945</Words>
  <Application>Microsoft Office PowerPoint</Application>
  <PresentationFormat>Widescreen</PresentationFormat>
  <Paragraphs>156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Century Gothic</vt:lpstr>
      <vt:lpstr>Vapor Trail</vt:lpstr>
      <vt:lpstr>PowerPoint Presentation</vt:lpstr>
      <vt:lpstr>Building a backyard observatory</vt:lpstr>
      <vt:lpstr>Rasc publication</vt:lpstr>
      <vt:lpstr>WHY an observatory?</vt:lpstr>
      <vt:lpstr>Cover</vt:lpstr>
      <vt:lpstr>Fixed shed</vt:lpstr>
      <vt:lpstr>ROLL OFF SHED</vt:lpstr>
      <vt:lpstr>Fold off variant</vt:lpstr>
      <vt:lpstr>Roll-off / run-off roofs</vt:lpstr>
      <vt:lpstr>FOLDING ROOF</vt:lpstr>
      <vt:lpstr>Folding walls</vt:lpstr>
      <vt:lpstr>domes</vt:lpstr>
      <vt:lpstr>Rotating roofs</vt:lpstr>
      <vt:lpstr>Built-in domes/rors</vt:lpstr>
      <vt:lpstr>Building spao</vt:lpstr>
      <vt:lpstr>Building SPAO</vt:lpstr>
      <vt:lpstr>Building spao</vt:lpstr>
      <vt:lpstr>Building spao</vt:lpstr>
      <vt:lpstr>Building spao</vt:lpstr>
      <vt:lpstr>Building spao</vt:lpstr>
      <vt:lpstr>Building spao</vt:lpstr>
      <vt:lpstr>Building spao</vt:lpstr>
      <vt:lpstr>BUILDING SPAO</vt:lpstr>
      <vt:lpstr>Decline and resurrection</vt:lpstr>
      <vt:lpstr>SPAO today</vt:lpstr>
      <vt:lpstr>Workflow</vt:lpstr>
      <vt:lpstr>Future plans</vt:lpstr>
      <vt:lpstr>Common mistakes</vt:lpstr>
      <vt:lpstr>Commercial options</vt:lpstr>
      <vt:lpstr>Good books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 Tulloch</dc:creator>
  <cp:lastModifiedBy>Gord Tulloch</cp:lastModifiedBy>
  <cp:revision>5</cp:revision>
  <dcterms:created xsi:type="dcterms:W3CDTF">2019-09-13T20:58:28Z</dcterms:created>
  <dcterms:modified xsi:type="dcterms:W3CDTF">2019-09-13T22:43:24Z</dcterms:modified>
</cp:coreProperties>
</file>