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7" r:id="rId1"/>
  </p:sldMasterIdLst>
  <p:notesMasterIdLst>
    <p:notesMasterId r:id="rId18"/>
  </p:notesMasterIdLst>
  <p:sldIdLst>
    <p:sldId id="285" r:id="rId2"/>
    <p:sldId id="256" r:id="rId3"/>
    <p:sldId id="308" r:id="rId4"/>
    <p:sldId id="309" r:id="rId5"/>
    <p:sldId id="311" r:id="rId6"/>
    <p:sldId id="312" r:id="rId7"/>
    <p:sldId id="313" r:id="rId8"/>
    <p:sldId id="310" r:id="rId9"/>
    <p:sldId id="320" r:id="rId10"/>
    <p:sldId id="315" r:id="rId11"/>
    <p:sldId id="317" r:id="rId12"/>
    <p:sldId id="318" r:id="rId13"/>
    <p:sldId id="314" r:id="rId14"/>
    <p:sldId id="321" r:id="rId15"/>
    <p:sldId id="322" r:id="rId16"/>
    <p:sldId id="307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73" autoAdjust="0"/>
    <p:restoredTop sz="72738" autoAdjust="0"/>
  </p:normalViewPr>
  <p:slideViewPr>
    <p:cSldViewPr snapToGrid="0">
      <p:cViewPr varScale="1">
        <p:scale>
          <a:sx n="77" d="100"/>
          <a:sy n="77" d="100"/>
        </p:scale>
        <p:origin x="2076" y="2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7FD66A-4AB7-4559-A195-63CF1B2E0FF3}" type="datetimeFigureOut">
              <a:rPr lang="en-US" smtClean="0"/>
              <a:t>3/30/2025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FF6D-784B-4B97-8403-47D935B62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086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0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007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1020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7218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7926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6819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3266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737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4237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76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73571-D03F-687B-AD1A-DD12D3327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DEB559-9377-985E-EF77-07692F4FEA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49CEE6-FCA6-A6CF-F361-C7AC8811B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3A7C46-2A30-6A10-D208-63BB639CFA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9100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1CFF6D-784B-4B97-8403-47D935B625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234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032928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10038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5812921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23703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107047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561528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037644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416490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281797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74298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65866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7117003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658113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78995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841784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1667821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989984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5F975-07D9-4523-84A2-5FF2EC204D16}" type="datetimeFigureOut">
              <a:rPr lang="en-CA" smtClean="0"/>
              <a:t>2025-03-30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ADCA9-5403-40DA-8257-F28D515CBCDF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99543142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  <p:sldLayoutId id="2147483839" r:id="rId12"/>
    <p:sldLayoutId id="2147483840" r:id="rId13"/>
    <p:sldLayoutId id="2147483841" r:id="rId14"/>
    <p:sldLayoutId id="2147483842" r:id="rId15"/>
    <p:sldLayoutId id="2147483843" r:id="rId16"/>
    <p:sldLayoutId id="2147483844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hyperlink" Target="mailto:gord.Tulloch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penastronomy.ca/" TargetMode="External"/><Relationship Id="rId5" Type="http://schemas.openxmlformats.org/officeDocument/2006/relationships/hyperlink" Target="https://openastronomy.substack.com/" TargetMode="External"/><Relationship Id="rId4" Type="http://schemas.openxmlformats.org/officeDocument/2006/relationships/image" Target="../media/image3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algary.rasc.ca/field_rotation.htm" TargetMode="External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9737E20-563B-4239-AED6-869ECC41D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784" y="581572"/>
            <a:ext cx="5712431" cy="569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47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2AF05A1-74DE-0560-CF32-2F70B11C6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94" y="1027134"/>
            <a:ext cx="2982203" cy="53047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2D82CB0-59FA-D406-6BA2-30CA041DB8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3797" y="1027133"/>
            <a:ext cx="2982203" cy="5304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37A3E47-8A1B-DCB0-2671-08C329D25F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027134"/>
            <a:ext cx="2982203" cy="53047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98B629-5148-EC04-BD86-74B3CD329B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8203" y="1027133"/>
            <a:ext cx="2982203" cy="530477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1189072-6D26-EDC6-96E4-F1EE25388DDC}"/>
              </a:ext>
            </a:extLst>
          </p:cNvPr>
          <p:cNvSpPr/>
          <p:nvPr/>
        </p:nvSpPr>
        <p:spPr>
          <a:xfrm>
            <a:off x="2480153" y="5736921"/>
            <a:ext cx="633644" cy="594985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C3DE939-FA55-C3E0-4962-0D1E105B595C}"/>
              </a:ext>
            </a:extLst>
          </p:cNvPr>
          <p:cNvSpPr/>
          <p:nvPr/>
        </p:nvSpPr>
        <p:spPr>
          <a:xfrm>
            <a:off x="3113797" y="4534422"/>
            <a:ext cx="2886170" cy="501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BC7AA7D-F584-01A9-1376-4FF7B884541B}"/>
              </a:ext>
            </a:extLst>
          </p:cNvPr>
          <p:cNvSpPr/>
          <p:nvPr/>
        </p:nvSpPr>
        <p:spPr>
          <a:xfrm>
            <a:off x="6152367" y="3542778"/>
            <a:ext cx="2886170" cy="501041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6DBDD9C-F211-FF99-76EE-9E8FB9CD696A}"/>
              </a:ext>
            </a:extLst>
          </p:cNvPr>
          <p:cNvSpPr/>
          <p:nvPr/>
        </p:nvSpPr>
        <p:spPr>
          <a:xfrm>
            <a:off x="11461315" y="1242166"/>
            <a:ext cx="542724" cy="27348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932494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BE26BE-6B10-6857-4584-D960FD3A5B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7E4E981-0D7B-B2E1-88B3-2F1CE9D602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122" y="1240073"/>
            <a:ext cx="2839162" cy="50503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5072B73-9250-E4E8-D31C-17DF01633A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4114" y="1240073"/>
            <a:ext cx="2839161" cy="50503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AD4E2E-57A0-F36C-5AB4-B21AB4250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2104" y="1240071"/>
            <a:ext cx="2839161" cy="505032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1E4FEF9-AB10-2778-EE6D-DBFFBE99A6AC}"/>
              </a:ext>
            </a:extLst>
          </p:cNvPr>
          <p:cNvSpPr/>
          <p:nvPr/>
        </p:nvSpPr>
        <p:spPr>
          <a:xfrm>
            <a:off x="697292" y="5789363"/>
            <a:ext cx="2716820" cy="3984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C75D8C6-E97A-C8AF-B555-992CD076F1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46555" y="1240071"/>
            <a:ext cx="2839161" cy="505032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0ED0FBF-344B-1FD3-0EE6-F2AE8AEA90F4}"/>
              </a:ext>
            </a:extLst>
          </p:cNvPr>
          <p:cNvSpPr/>
          <p:nvPr/>
        </p:nvSpPr>
        <p:spPr>
          <a:xfrm>
            <a:off x="9109149" y="1438570"/>
            <a:ext cx="333926" cy="270460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785487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47786A7-0EB1-D17C-F4DD-D9E4F6860C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006" y="3169085"/>
            <a:ext cx="2714935" cy="3278033"/>
          </a:xfrm>
          <a:prstGeom prst="rect">
            <a:avLst/>
          </a:prstGeom>
        </p:spPr>
      </p:pic>
      <p:pic>
        <p:nvPicPr>
          <p:cNvPr id="13" name="Picture 12" descr="A close-up of a microscope&#10;&#10;Description automatically generated">
            <a:extLst>
              <a:ext uri="{FF2B5EF4-FFF2-40B4-BE49-F238E27FC236}">
                <a16:creationId xmlns:a16="http://schemas.microsoft.com/office/drawing/2014/main" id="{C6DD214A-5C29-8156-A637-7BF1967DA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34" y="325676"/>
            <a:ext cx="4077222" cy="407722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F1EA6D3-309E-32E5-0349-0D29AA0E5223}"/>
              </a:ext>
            </a:extLst>
          </p:cNvPr>
          <p:cNvSpPr txBox="1"/>
          <p:nvPr/>
        </p:nvSpPr>
        <p:spPr>
          <a:xfrm>
            <a:off x="4797468" y="1089764"/>
            <a:ext cx="14574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Altitude </a:t>
            </a:r>
            <a:br>
              <a:rPr lang="en-CA" dirty="0"/>
            </a:br>
            <a:r>
              <a:rPr lang="en-CA" dirty="0"/>
              <a:t>Adjustment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9345E22-0FA3-E6BD-D458-755496483F2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3081403" y="1736095"/>
            <a:ext cx="2444790" cy="202171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087B057-6DEC-F513-C4FF-55B322CB40E0}"/>
              </a:ext>
            </a:extLst>
          </p:cNvPr>
          <p:cNvSpPr txBox="1"/>
          <p:nvPr/>
        </p:nvSpPr>
        <p:spPr>
          <a:xfrm>
            <a:off x="1189973" y="5273458"/>
            <a:ext cx="2414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Azimuth Adjustment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595A226-C030-758F-8AFC-A8323371B0B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3604417" y="5458124"/>
            <a:ext cx="1963449" cy="604473"/>
          </a:xfrm>
          <a:prstGeom prst="straightConnector1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AA4BC041-17AF-AA99-FD4C-604BE76C3B2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2530" y="410882"/>
            <a:ext cx="3418794" cy="608138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29EBCB4-92EE-2449-36FA-A82C88CD89DB}"/>
              </a:ext>
            </a:extLst>
          </p:cNvPr>
          <p:cNvSpPr/>
          <p:nvPr/>
        </p:nvSpPr>
        <p:spPr>
          <a:xfrm>
            <a:off x="8152530" y="648876"/>
            <a:ext cx="493194" cy="325677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5626614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36AFFDF-0442-D44C-E7F2-36C9AF4082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Indicator lights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873DB17-0ADA-D4F5-9DC1-00AB42EEB0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46653" y="1683877"/>
            <a:ext cx="6177937" cy="3629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5463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ed cloud in space&#10;&#10;Description automatically generated">
            <a:extLst>
              <a:ext uri="{FF2B5EF4-FFF2-40B4-BE49-F238E27FC236}">
                <a16:creationId xmlns:a16="http://schemas.microsoft.com/office/drawing/2014/main" id="{C072B9C4-F308-B38B-BD92-85437A24A0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787" y="651639"/>
            <a:ext cx="7495784" cy="60509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B751794-C615-576A-B8EB-3D390C4D89D9}"/>
              </a:ext>
            </a:extLst>
          </p:cNvPr>
          <p:cNvSpPr txBox="1"/>
          <p:nvPr/>
        </p:nvSpPr>
        <p:spPr>
          <a:xfrm>
            <a:off x="250521" y="2918564"/>
            <a:ext cx="36952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FF00"/>
                </a:solidFill>
              </a:rPr>
              <a:t>Rosette Nebula (Caldwell 49)</a:t>
            </a:r>
            <a:br>
              <a:rPr lang="en-CA" b="1" dirty="0">
                <a:solidFill>
                  <a:srgbClr val="FFFF00"/>
                </a:solidFill>
              </a:rPr>
            </a:br>
            <a:br>
              <a:rPr lang="en-CA" dirty="0"/>
            </a:br>
            <a:r>
              <a:rPr lang="en-CA" dirty="0" err="1"/>
              <a:t>Seestar</a:t>
            </a:r>
            <a:r>
              <a:rPr lang="en-CA" dirty="0"/>
              <a:t> S39 Mosaic EQ 103mins </a:t>
            </a:r>
          </a:p>
        </p:txBody>
      </p:sp>
    </p:spTree>
    <p:extLst>
      <p:ext uri="{BB962C8B-B14F-4D97-AF65-F5344CB8AC3E}">
        <p14:creationId xmlns:p14="http://schemas.microsoft.com/office/powerpoint/2010/main" val="12262696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sky with stars and light with Gallery Arcturus in the background&#10;&#10;Description automatically generated">
            <a:extLst>
              <a:ext uri="{FF2B5EF4-FFF2-40B4-BE49-F238E27FC236}">
                <a16:creationId xmlns:a16="http://schemas.microsoft.com/office/drawing/2014/main" id="{56E2D1DE-805A-8072-0923-E6548232D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5911" y="588724"/>
            <a:ext cx="7976089" cy="60997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7E813BF-4B88-0C6B-8C35-407BFF8C5EED}"/>
              </a:ext>
            </a:extLst>
          </p:cNvPr>
          <p:cNvSpPr txBox="1"/>
          <p:nvPr/>
        </p:nvSpPr>
        <p:spPr>
          <a:xfrm>
            <a:off x="94270" y="2635472"/>
            <a:ext cx="4121641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b="1" dirty="0">
                <a:solidFill>
                  <a:srgbClr val="FFFF00"/>
                </a:solidFill>
              </a:rPr>
              <a:t>Markarian’s Chain</a:t>
            </a:r>
            <a:br>
              <a:rPr lang="en-CA" dirty="0"/>
            </a:br>
            <a:r>
              <a:rPr lang="en-CA" dirty="0"/>
              <a:t>Member galaxies include </a:t>
            </a:r>
            <a:br>
              <a:rPr lang="en-CA" dirty="0"/>
            </a:br>
            <a:r>
              <a:rPr lang="en-CA" dirty="0"/>
              <a:t>M84 (NGC 4374), M86 (NGC 4406), </a:t>
            </a:r>
            <a:br>
              <a:rPr lang="en-CA" dirty="0"/>
            </a:br>
            <a:r>
              <a:rPr lang="en-CA" dirty="0"/>
              <a:t>NGC 4477, NGC 4473, NGC 4461, </a:t>
            </a:r>
            <a:br>
              <a:rPr lang="en-CA" dirty="0"/>
            </a:br>
            <a:r>
              <a:rPr lang="en-CA" dirty="0"/>
              <a:t>NGC 4458, NGC 4438 and </a:t>
            </a:r>
            <a:br>
              <a:rPr lang="en-CA" dirty="0"/>
            </a:br>
            <a:r>
              <a:rPr lang="en-CA" dirty="0"/>
              <a:t>NGC 4435.</a:t>
            </a:r>
          </a:p>
          <a:p>
            <a:endParaRPr lang="en-CA" dirty="0"/>
          </a:p>
          <a:p>
            <a:r>
              <a:rPr lang="en-CA" dirty="0" err="1"/>
              <a:t>Seestar</a:t>
            </a:r>
            <a:r>
              <a:rPr lang="en-CA" dirty="0"/>
              <a:t> S30 22min EQ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1709523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5" name="Picture 4" descr="A red and black nebula&#10;&#10;Description automatically generated with medium confidence">
            <a:extLst>
              <a:ext uri="{FF2B5EF4-FFF2-40B4-BE49-F238E27FC236}">
                <a16:creationId xmlns:a16="http://schemas.microsoft.com/office/drawing/2014/main" id="{4AAD4790-2E32-FC5E-E207-A17CC4A8A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56" y="40608"/>
            <a:ext cx="4538926" cy="67998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21508E7-1816-4BB0-811A-61EB3F21BE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760" y="764373"/>
            <a:ext cx="6832600" cy="129302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cap="all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22069F-3354-44A1-AC72-2805EE76E418}"/>
              </a:ext>
            </a:extLst>
          </p:cNvPr>
          <p:cNvSpPr txBox="1"/>
          <p:nvPr/>
        </p:nvSpPr>
        <p:spPr>
          <a:xfrm>
            <a:off x="619760" y="2194560"/>
            <a:ext cx="68326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My Web Sites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5"/>
              </a:rPr>
              <a:t>https://openastronomy.substack.com</a:t>
            </a:r>
            <a:endParaRPr lang="en-US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6"/>
              </a:rPr>
              <a:t>https://www.openastronomy.ca</a:t>
            </a: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My email</a:t>
            </a:r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hlinkClick r:id="rId7"/>
              </a:rPr>
              <a:t>gord.Tulloch@gmail.com</a:t>
            </a:r>
            <a:endParaRPr lang="en-US" dirty="0"/>
          </a:p>
          <a:p>
            <a:pPr lvl="1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711BE0-B8F7-6CC7-F2A3-2BBC39264B76}"/>
              </a:ext>
            </a:extLst>
          </p:cNvPr>
          <p:cNvSpPr txBox="1"/>
          <p:nvPr/>
        </p:nvSpPr>
        <p:spPr>
          <a:xfrm>
            <a:off x="6541296" y="6340427"/>
            <a:ext cx="45191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First EQ Light – Rosette 20m uncropped</a:t>
            </a:r>
          </a:p>
        </p:txBody>
      </p:sp>
    </p:spTree>
    <p:extLst>
      <p:ext uri="{BB962C8B-B14F-4D97-AF65-F5344CB8AC3E}">
        <p14:creationId xmlns:p14="http://schemas.microsoft.com/office/powerpoint/2010/main" val="1841771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54F00-6785-439D-ABC2-F84E7C14BB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76014"/>
            <a:ext cx="6096000" cy="3339630"/>
          </a:xfrm>
        </p:spPr>
        <p:txBody>
          <a:bodyPr>
            <a:normAutofit/>
          </a:bodyPr>
          <a:lstStyle/>
          <a:p>
            <a:pPr algn="ctr"/>
            <a:r>
              <a:rPr lang="en-US" sz="4000" b="0" i="0" dirty="0" err="1">
                <a:effectLst/>
                <a:latin typeface="Tahoma" panose="020B0604030504040204" pitchFamily="34" charset="0"/>
              </a:rPr>
              <a:t>Howto</a:t>
            </a:r>
            <a:r>
              <a:rPr lang="en-US" sz="4000" b="0" i="0" dirty="0">
                <a:effectLst/>
                <a:latin typeface="Tahoma" panose="020B0604030504040204" pitchFamily="34" charset="0"/>
              </a:rPr>
              <a:t>:</a:t>
            </a:r>
            <a:br>
              <a:rPr lang="en-US" sz="4000" b="0" i="0" dirty="0">
                <a:effectLst/>
                <a:latin typeface="Tahoma" panose="020B0604030504040204" pitchFamily="34" charset="0"/>
              </a:rPr>
            </a:br>
            <a:r>
              <a:rPr lang="en-US" sz="4000" b="0" i="0" dirty="0">
                <a:effectLst/>
                <a:latin typeface="Tahoma" panose="020B0604030504040204" pitchFamily="34" charset="0"/>
              </a:rPr>
              <a:t>Using </a:t>
            </a:r>
            <a:r>
              <a:rPr lang="en-US" sz="4000" b="0" i="0" dirty="0" err="1">
                <a:effectLst/>
                <a:latin typeface="Tahoma" panose="020B0604030504040204" pitchFamily="34" charset="0"/>
              </a:rPr>
              <a:t>SEEstar</a:t>
            </a:r>
            <a:r>
              <a:rPr lang="en-US" sz="4000" b="0" i="0" dirty="0">
                <a:effectLst/>
                <a:latin typeface="Tahoma" panose="020B0604030504040204" pitchFamily="34" charset="0"/>
              </a:rPr>
              <a:t> 30/50</a:t>
            </a:r>
            <a:br>
              <a:rPr lang="en-US" sz="4000" dirty="0">
                <a:latin typeface="Tahoma" panose="020B0604030504040204" pitchFamily="34" charset="0"/>
              </a:rPr>
            </a:br>
            <a:r>
              <a:rPr lang="en-US" sz="4000" dirty="0">
                <a:latin typeface="Tahoma" panose="020B0604030504040204" pitchFamily="34" charset="0"/>
              </a:rPr>
              <a:t>IN EQ MODE</a:t>
            </a:r>
            <a:endParaRPr lang="en-US" sz="11500" b="0" i="0" dirty="0">
              <a:effectLst/>
              <a:latin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883B3A-D041-4416-852A-E264211963CD}"/>
              </a:ext>
            </a:extLst>
          </p:cNvPr>
          <p:cNvSpPr txBox="1"/>
          <p:nvPr/>
        </p:nvSpPr>
        <p:spPr>
          <a:xfrm>
            <a:off x="6987761" y="5751044"/>
            <a:ext cx="445238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/>
              <a:t>Gord Tulloch, </a:t>
            </a:r>
            <a:br>
              <a:rPr lang="en-CA" sz="2400"/>
            </a:br>
            <a:r>
              <a:rPr lang="en-CA" sz="2400"/>
              <a:t>RASC, Winnipeg Centre</a:t>
            </a:r>
            <a:br>
              <a:rPr lang="en-CA"/>
            </a:br>
            <a:endParaRPr lang="en-CA" sz="2800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784533E-1795-4CA1-8BCF-DF4318D06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8786" y="5509758"/>
            <a:ext cx="1142718" cy="113920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B96B351-6E44-0155-7EE4-9838818B2F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5731" y="668779"/>
            <a:ext cx="3813055" cy="5082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8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04AE5-D804-4887-7091-C40A64BD3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677" y="764373"/>
            <a:ext cx="11180523" cy="1293028"/>
          </a:xfrm>
        </p:spPr>
        <p:txBody>
          <a:bodyPr/>
          <a:lstStyle/>
          <a:p>
            <a:pPr algn="l"/>
            <a:r>
              <a:rPr lang="en-CA" dirty="0"/>
              <a:t>Why bother?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6659CE-B6FB-FC1B-51B0-03646FE446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194560"/>
            <a:ext cx="5664896" cy="4024125"/>
          </a:xfrm>
        </p:spPr>
        <p:txBody>
          <a:bodyPr>
            <a:normAutofit fontScale="92500" lnSpcReduction="10000"/>
          </a:bodyPr>
          <a:lstStyle/>
          <a:p>
            <a:r>
              <a:rPr lang="en-CA" dirty="0"/>
              <a:t>Field Rotation</a:t>
            </a:r>
          </a:p>
          <a:p>
            <a:pPr lvl="1"/>
            <a:r>
              <a:rPr lang="en-CA" dirty="0"/>
              <a:t>As an object travels across the sky it rotates especially near the zenith</a:t>
            </a:r>
          </a:p>
          <a:p>
            <a:pPr lvl="1"/>
            <a:r>
              <a:rPr lang="en-CA" dirty="0" err="1"/>
              <a:t>Altaz</a:t>
            </a:r>
            <a:r>
              <a:rPr lang="en-CA" dirty="0"/>
              <a:t> mountings see this as distortions and noise around the edges of the stack</a:t>
            </a:r>
          </a:p>
          <a:p>
            <a:pPr lvl="1"/>
            <a:r>
              <a:rPr lang="en-CA" dirty="0"/>
              <a:t>Need to take mosaics when you don’t really need to so the object is clear of field rotation artifacts – much longer integrations needed</a:t>
            </a:r>
          </a:p>
          <a:p>
            <a:pPr lvl="1"/>
            <a:r>
              <a:rPr lang="en-CA" dirty="0"/>
              <a:t>EQ Mode (Polar Alignment) eliminates field rotation</a:t>
            </a:r>
          </a:p>
          <a:p>
            <a:r>
              <a:rPr lang="en-CA" dirty="0"/>
              <a:t>Less Dropped Frames</a:t>
            </a:r>
          </a:p>
          <a:p>
            <a:r>
              <a:rPr lang="en-CA" dirty="0"/>
              <a:t>Longer Exposures? No - 10-20s max, no dithering leads to noise buildup</a:t>
            </a:r>
          </a:p>
          <a:p>
            <a:pPr lvl="1"/>
            <a:endParaRPr lang="en-CA" dirty="0"/>
          </a:p>
        </p:txBody>
      </p:sp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5DA86111-8A06-B7F4-67C8-C24F7EC85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830" y="764373"/>
            <a:ext cx="5141649" cy="5141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C29320-3A23-02B0-1F23-D7D90F601D04}"/>
              </a:ext>
            </a:extLst>
          </p:cNvPr>
          <p:cNvSpPr txBox="1"/>
          <p:nvPr/>
        </p:nvSpPr>
        <p:spPr>
          <a:xfrm>
            <a:off x="6690458" y="6093627"/>
            <a:ext cx="48157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A" dirty="0">
                <a:hlinkClick r:id="rId3"/>
              </a:rPr>
              <a:t>https://calgary.rasc.ca/field_rotation.htm</a:t>
            </a:r>
            <a:br>
              <a:rPr lang="en-CA" dirty="0"/>
            </a:br>
            <a:r>
              <a:rPr lang="en-CA" dirty="0"/>
              <a:t>By Larry McNish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337CF9-ADCC-6299-7D98-1E549DCBFC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0458" y="-118042"/>
            <a:ext cx="4709609" cy="6858000"/>
          </a:xfrm>
          <a:prstGeom prst="rect">
            <a:avLst/>
          </a:prstGeom>
        </p:spPr>
      </p:pic>
      <p:pic>
        <p:nvPicPr>
          <p:cNvPr id="11" name="Picture 10" descr="A nebula in space with stars&#10;&#10;Description automatically generated">
            <a:extLst>
              <a:ext uri="{FF2B5EF4-FFF2-40B4-BE49-F238E27FC236}">
                <a16:creationId xmlns:a16="http://schemas.microsoft.com/office/drawing/2014/main" id="{DEDA18FD-8DE6-F410-A7A5-404C12D732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9553" y="-118042"/>
            <a:ext cx="39362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795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A4EB7-F0F4-1109-005E-C66A0A36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</p:spPr>
        <p:txBody>
          <a:bodyPr>
            <a:normAutofit/>
          </a:bodyPr>
          <a:lstStyle/>
          <a:p>
            <a:r>
              <a:rPr lang="en-CA" dirty="0"/>
              <a:t>options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07F4492-9737-9A71-0AFC-719981A809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3766" y="2242159"/>
            <a:ext cx="4070031" cy="4209170"/>
          </a:xfrm>
        </p:spPr>
        <p:txBody>
          <a:bodyPr>
            <a:normAutofit/>
          </a:bodyPr>
          <a:lstStyle/>
          <a:p>
            <a:r>
              <a:rPr lang="en-CA" sz="2000" dirty="0" err="1"/>
              <a:t>iOptron</a:t>
            </a:r>
            <a:r>
              <a:rPr lang="en-CA" sz="2000" dirty="0"/>
              <a:t> Alt-azimuth Adjustable Base #3327 ($100)</a:t>
            </a:r>
          </a:p>
          <a:p>
            <a:r>
              <a:rPr lang="en-CA" sz="2000" dirty="0"/>
              <a:t>Sky-Watcher Star Adventurer Latitude (EQ) Base S20530 ($100-$120 if dovetail)</a:t>
            </a:r>
          </a:p>
          <a:p>
            <a:r>
              <a:rPr lang="en-CA" sz="2000" dirty="0" err="1"/>
              <a:t>Aktuhrashid</a:t>
            </a:r>
            <a:r>
              <a:rPr lang="en-CA" sz="2000" dirty="0"/>
              <a:t> base ($175 from </a:t>
            </a:r>
            <a:r>
              <a:rPr lang="en-CA" sz="2000" dirty="0" err="1"/>
              <a:t>ebay</a:t>
            </a:r>
            <a:r>
              <a:rPr lang="en-CA" sz="2000" dirty="0"/>
              <a:t>)</a:t>
            </a:r>
          </a:p>
          <a:p>
            <a:r>
              <a:rPr lang="en-CA" sz="2000" dirty="0" err="1"/>
              <a:t>iOptron</a:t>
            </a:r>
            <a:r>
              <a:rPr lang="en-CA" sz="2000" dirty="0"/>
              <a:t> Precision AZ/EQ Base #3328  ($315)</a:t>
            </a:r>
          </a:p>
          <a:p>
            <a:r>
              <a:rPr lang="en-CA" sz="2000" dirty="0"/>
              <a:t>William Optics Vixen-style Latitude Base Mount ($325)</a:t>
            </a:r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4358F5-E477-F7BE-82ED-8EFE8B6730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8234" y="2150277"/>
            <a:ext cx="7620000" cy="39433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BC3168A-81DA-0F63-B11B-6B6153630532}"/>
              </a:ext>
            </a:extLst>
          </p:cNvPr>
          <p:cNvSpPr txBox="1"/>
          <p:nvPr/>
        </p:nvSpPr>
        <p:spPr>
          <a:xfrm>
            <a:off x="156333" y="6439228"/>
            <a:ext cx="12035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A" dirty="0"/>
              <a:t>https://www.cloudynights.com/topic/958693-comparison-of-eq-wedge-base-options-for-smart-telescopes</a:t>
            </a:r>
          </a:p>
        </p:txBody>
      </p:sp>
    </p:spTree>
    <p:extLst>
      <p:ext uri="{BB962C8B-B14F-4D97-AF65-F5344CB8AC3E}">
        <p14:creationId xmlns:p14="http://schemas.microsoft.com/office/powerpoint/2010/main" val="329808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57F042-7E92-D453-0FBD-80533C4C79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tripod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5F89AD-CABA-6AF2-5A55-A46199990F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82" y="1277021"/>
            <a:ext cx="8703918" cy="524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126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BCFC5A7-158E-2CD4-15C1-98BA9FDD1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9226" y="263544"/>
            <a:ext cx="3761964" cy="1839386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400" dirty="0"/>
              <a:t>Homemade / photo tripods</a:t>
            </a:r>
          </a:p>
        </p:txBody>
      </p:sp>
      <p:pic>
        <p:nvPicPr>
          <p:cNvPr id="7" name="Picture 6" descr="A black camera on a tripod&#10;&#10;Description automatically generated">
            <a:extLst>
              <a:ext uri="{FF2B5EF4-FFF2-40B4-BE49-F238E27FC236}">
                <a16:creationId xmlns:a16="http://schemas.microsoft.com/office/drawing/2014/main" id="{470E5CFA-956E-17DB-17F9-261AEA23904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807" y="263544"/>
            <a:ext cx="2462978" cy="3273061"/>
          </a:xfrm>
          <a:prstGeom prst="rect">
            <a:avLst/>
          </a:prstGeom>
        </p:spPr>
      </p:pic>
      <p:pic>
        <p:nvPicPr>
          <p:cNvPr id="9" name="Picture 8" descr="A black camera on a tripod&#10;&#10;Description automatically generated">
            <a:extLst>
              <a:ext uri="{FF2B5EF4-FFF2-40B4-BE49-F238E27FC236}">
                <a16:creationId xmlns:a16="http://schemas.microsoft.com/office/drawing/2014/main" id="{8540D4B5-A1AF-6651-7637-4179E55560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955" y="267589"/>
            <a:ext cx="2469469" cy="32926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3C4D084-3CE4-545D-4910-0A481E74E78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9685" y="2787407"/>
            <a:ext cx="3414066" cy="37065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7E9D8DA-5454-FAAB-3E49-E2771D78E4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68819" y="2030131"/>
            <a:ext cx="3078213" cy="4463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8842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DFADFB3-3D44-49A8-AE3B-A87C61607F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B912AE0-CAD9-4F8F-A2A2-BDF07D4EDD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1C4D91-6A7A-7A5C-44A2-B3E263504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Other wedges</a:t>
            </a:r>
          </a:p>
        </p:txBody>
      </p:sp>
      <p:pic>
        <p:nvPicPr>
          <p:cNvPr id="5" name="Picture 4" descr="A telescope on a tripod&#10;&#10;Description automatically generated">
            <a:extLst>
              <a:ext uri="{FF2B5EF4-FFF2-40B4-BE49-F238E27FC236}">
                <a16:creationId xmlns:a16="http://schemas.microsoft.com/office/drawing/2014/main" id="{874CEE16-8E7B-60F8-2274-D83DEF81FD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478" y="941122"/>
            <a:ext cx="3836286" cy="5115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957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2EB7D-4D4B-0D62-E705-8727B66C06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0860" y="313436"/>
            <a:ext cx="8610600" cy="1293028"/>
          </a:xfrm>
        </p:spPr>
        <p:txBody>
          <a:bodyPr/>
          <a:lstStyle/>
          <a:p>
            <a:r>
              <a:rPr lang="en-CA" dirty="0"/>
              <a:t>My rig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65F96E6-8105-3781-649D-C2D87A272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344591" y="5111151"/>
            <a:ext cx="2295845" cy="1733792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DFDCE5-7380-5AC2-5BAC-05B23298EE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809" y="1226715"/>
            <a:ext cx="3444067" cy="3936077"/>
          </a:xfrm>
          <a:prstGeom prst="rect">
            <a:avLst/>
          </a:prstGeom>
        </p:spPr>
      </p:pic>
      <p:pic>
        <p:nvPicPr>
          <p:cNvPr id="11" name="Picture 10" descr="A close-up of a microscope&#10;&#10;Description automatically generated">
            <a:extLst>
              <a:ext uri="{FF2B5EF4-FFF2-40B4-BE49-F238E27FC236}">
                <a16:creationId xmlns:a16="http://schemas.microsoft.com/office/drawing/2014/main" id="{5475D802-B8C0-B5B0-7105-96B6A8F958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960" y="1226715"/>
            <a:ext cx="3936078" cy="39360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C4C4335-59BF-CA7E-A89B-B6114B62A6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5809" y="1756756"/>
            <a:ext cx="3615620" cy="4965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9136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FD580F5-E7BF-4C1D-BEFD-4A4601EBA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F06750-78FE-4472-8DA5-14CF3336F8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7244538-290E-40DA-A93A-14BB3E6CF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"/>
            <a:ext cx="12191999" cy="454372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CB38B-82A5-AB04-CFFE-1C860DFD30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15888" y="673240"/>
            <a:ext cx="5951914" cy="2608579"/>
          </a:xfrm>
          <a:noFill/>
          <a:ln w="19050">
            <a:noFill/>
            <a:prstDash val="dash"/>
          </a:ln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EQ mode setup and Alt/</a:t>
            </a:r>
            <a:r>
              <a:rPr lang="en-US" sz="4800" dirty="0" err="1"/>
              <a:t>az</a:t>
            </a:r>
            <a:r>
              <a:rPr lang="en-US" sz="4800" dirty="0"/>
              <a:t> adjustments</a:t>
            </a:r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AB1DF3B3-9DBC-445D-AE4E-A62E5A9B85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96638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823D99-308D-1A96-A02D-D3468D84CA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9511"/>
          <a:stretch/>
        </p:blipFill>
        <p:spPr>
          <a:xfrm>
            <a:off x="-4" y="10"/>
            <a:ext cx="465429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51F80E8-0CAC-410E-B59A-29FDDC357E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46782" y="-1"/>
            <a:ext cx="4245218" cy="5367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227AE6-6B25-BB8B-A01A-5C576E3A27F0}"/>
              </a:ext>
            </a:extLst>
          </p:cNvPr>
          <p:cNvSpPr txBox="1"/>
          <p:nvPr/>
        </p:nvSpPr>
        <p:spPr>
          <a:xfrm>
            <a:off x="5615888" y="3576182"/>
            <a:ext cx="6246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Note: Update the app on your phone/tablet so the next time you connect to the telescope it will update your firmware on the telescope!</a:t>
            </a:r>
          </a:p>
        </p:txBody>
      </p:sp>
    </p:spTree>
    <p:extLst>
      <p:ext uri="{BB962C8B-B14F-4D97-AF65-F5344CB8AC3E}">
        <p14:creationId xmlns:p14="http://schemas.microsoft.com/office/powerpoint/2010/main" val="33462829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14616</TotalTime>
  <Words>337</Words>
  <Application>Microsoft Office PowerPoint</Application>
  <PresentationFormat>Widescreen</PresentationFormat>
  <Paragraphs>50</Paragraphs>
  <Slides>16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Century Gothic</vt:lpstr>
      <vt:lpstr>Tahoma</vt:lpstr>
      <vt:lpstr>Vapor Trail</vt:lpstr>
      <vt:lpstr>PowerPoint Presentation</vt:lpstr>
      <vt:lpstr>Howto: Using SEEstar 30/50 IN EQ MODE</vt:lpstr>
      <vt:lpstr>Why bother?</vt:lpstr>
      <vt:lpstr>options</vt:lpstr>
      <vt:lpstr>tripod</vt:lpstr>
      <vt:lpstr>Homemade / photo tripods</vt:lpstr>
      <vt:lpstr>Other wedges</vt:lpstr>
      <vt:lpstr>My rig</vt:lpstr>
      <vt:lpstr>EQ mode setup and Alt/az adjustments</vt:lpstr>
      <vt:lpstr>PowerPoint Presentation</vt:lpstr>
      <vt:lpstr>PowerPoint Presentation</vt:lpstr>
      <vt:lpstr>PowerPoint Presentation</vt:lpstr>
      <vt:lpstr>Indicator lights</vt:lpstr>
      <vt:lpstr>PowerPoint Presentation</vt:lpstr>
      <vt:lpstr>PowerPoint Presentation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Gord Tulloch</dc:creator>
  <cp:lastModifiedBy>Gord Tulloch (he, him, his)</cp:lastModifiedBy>
  <cp:revision>59</cp:revision>
  <dcterms:created xsi:type="dcterms:W3CDTF">2020-02-21T17:56:11Z</dcterms:created>
  <dcterms:modified xsi:type="dcterms:W3CDTF">2025-04-02T17:37:59Z</dcterms:modified>
</cp:coreProperties>
</file>